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62"/>
  </p:notesMasterIdLst>
  <p:sldIdLst>
    <p:sldId id="256" r:id="rId4"/>
    <p:sldId id="928" r:id="rId5"/>
    <p:sldId id="974" r:id="rId6"/>
    <p:sldId id="976" r:id="rId7"/>
    <p:sldId id="871" r:id="rId8"/>
    <p:sldId id="882" r:id="rId9"/>
    <p:sldId id="870" r:id="rId10"/>
    <p:sldId id="996" r:id="rId11"/>
    <p:sldId id="872" r:id="rId12"/>
    <p:sldId id="873" r:id="rId13"/>
    <p:sldId id="874" r:id="rId14"/>
    <p:sldId id="875" r:id="rId15"/>
    <p:sldId id="883" r:id="rId16"/>
    <p:sldId id="877" r:id="rId17"/>
    <p:sldId id="919" r:id="rId18"/>
    <p:sldId id="995" r:id="rId19"/>
    <p:sldId id="998" r:id="rId20"/>
    <p:sldId id="997" r:id="rId21"/>
    <p:sldId id="908" r:id="rId22"/>
    <p:sldId id="911" r:id="rId23"/>
    <p:sldId id="920" r:id="rId24"/>
    <p:sldId id="913" r:id="rId25"/>
    <p:sldId id="1016" r:id="rId26"/>
    <p:sldId id="1017" r:id="rId27"/>
    <p:sldId id="914" r:id="rId28"/>
    <p:sldId id="999" r:id="rId29"/>
    <p:sldId id="1001" r:id="rId30"/>
    <p:sldId id="977" r:id="rId31"/>
    <p:sldId id="978" r:id="rId32"/>
    <p:sldId id="1011" r:id="rId33"/>
    <p:sldId id="1012" r:id="rId34"/>
    <p:sldId id="1013" r:id="rId35"/>
    <p:sldId id="979" r:id="rId36"/>
    <p:sldId id="980" r:id="rId37"/>
    <p:sldId id="1000" r:id="rId38"/>
    <p:sldId id="1014" r:id="rId39"/>
    <p:sldId id="983" r:id="rId40"/>
    <p:sldId id="984" r:id="rId41"/>
    <p:sldId id="985" r:id="rId42"/>
    <p:sldId id="986" r:id="rId43"/>
    <p:sldId id="987" r:id="rId44"/>
    <p:sldId id="988" r:id="rId45"/>
    <p:sldId id="989" r:id="rId46"/>
    <p:sldId id="991" r:id="rId47"/>
    <p:sldId id="992" r:id="rId48"/>
    <p:sldId id="994" r:id="rId49"/>
    <p:sldId id="848" r:id="rId50"/>
    <p:sldId id="850" r:id="rId51"/>
    <p:sldId id="855" r:id="rId52"/>
    <p:sldId id="857" r:id="rId53"/>
    <p:sldId id="859" r:id="rId54"/>
    <p:sldId id="861" r:id="rId55"/>
    <p:sldId id="862" r:id="rId56"/>
    <p:sldId id="863" r:id="rId57"/>
    <p:sldId id="864" r:id="rId58"/>
    <p:sldId id="1015" r:id="rId59"/>
    <p:sldId id="993" r:id="rId60"/>
    <p:sldId id="925" r:id="rId61"/>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99"/>
    <a:srgbClr val="CFF1C4"/>
    <a:srgbClr val="C2ECBB"/>
    <a:srgbClr val="DBF4D5"/>
    <a:srgbClr val="C3D5C2"/>
    <a:srgbClr val="1F1EF1"/>
    <a:srgbClr val="106FAA"/>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p:restoredTop sz="73622" autoAdjust="0"/>
  </p:normalViewPr>
  <p:slideViewPr>
    <p:cSldViewPr snapToGrid="0">
      <p:cViewPr varScale="1">
        <p:scale>
          <a:sx n="79" d="100"/>
          <a:sy n="79"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2022/12/28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5</a:t>
            </a:fld>
            <a:endParaRPr lang="zh-CN" altLang="en-US"/>
          </a:p>
        </p:txBody>
      </p:sp>
    </p:spTree>
    <p:extLst>
      <p:ext uri="{BB962C8B-B14F-4D97-AF65-F5344CB8AC3E}">
        <p14:creationId xmlns:p14="http://schemas.microsoft.com/office/powerpoint/2010/main" val="3025029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动量法：加速学习</a:t>
            </a:r>
            <a:r>
              <a:rPr lang="zh-CN" altLang="en-US" sz="1200" kern="1200" dirty="0">
                <a:solidFill>
                  <a:schemeClr val="tx1"/>
                </a:solidFill>
                <a:effectLst/>
                <a:latin typeface="+mn-lt"/>
                <a:ea typeface="+mn-ea"/>
                <a:cs typeface="+mn-cs"/>
              </a:rPr>
              <a:t>并且减缓来回振动 </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减少振动的轨迹浪费更少时间在山谷窄轴上来回移动，一定程度克服了病态条件和随机梯度方差 </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16</a:t>
            </a:fld>
            <a:endParaRPr lang="zh-CN" altLang="en-US"/>
          </a:p>
        </p:txBody>
      </p:sp>
    </p:spTree>
    <p:extLst>
      <p:ext uri="{BB962C8B-B14F-4D97-AF65-F5344CB8AC3E}">
        <p14:creationId xmlns:p14="http://schemas.microsoft.com/office/powerpoint/2010/main" val="9476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目标函数面有狭窄的山谷 </a:t>
            </a:r>
            <a:endParaRPr lang="zh-CN" altLang="en-US" dirty="0">
              <a:effectLst/>
            </a:endParaRPr>
          </a:p>
          <a:p>
            <a:r>
              <a:rPr lang="zh-CN" altLang="en-US" sz="1200" kern="1200" dirty="0">
                <a:solidFill>
                  <a:schemeClr val="tx1"/>
                </a:solidFill>
                <a:effectLst/>
                <a:latin typeface="+mn-lt"/>
                <a:ea typeface="+mn-ea"/>
                <a:cs typeface="+mn-cs"/>
              </a:rPr>
              <a:t>更新轨迹沿山谷呈</a:t>
            </a:r>
            <a:r>
              <a:rPr lang="en"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字形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动量梯度下降算法主要带来了两个方面的改进：</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加速梯度下降算法。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抑制震荡。梯度下降算法会受到损失函数海森矩阵的条件数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海森矩阵的最大特征根与最小特征根的比值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的影响 </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Sutton, 1986]</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件数越大海森矩阵的病态程度越高，此时梯度方向对参数空间的某些方向极度敏感，我们能够观察到参数的更新路径震荡剧烈。动量梯度下降法能够累计在正确前进方向的梯度，并且抵消部分敏感方向的震荡幅度。在理论研究方面，可以证明动量梯度下降法主要是修正了海森矩阵条件数的影响，即将最优收缩系数中的变为了，从而加速收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NAG</a:t>
            </a:r>
            <a:r>
              <a:rPr lang="zh-CN" altLang="en-US" sz="1200" b="0" i="0" kern="1200" dirty="0">
                <a:solidFill>
                  <a:schemeClr val="tx1"/>
                </a:solidFill>
                <a:effectLst/>
                <a:latin typeface="+mn-lt"/>
                <a:ea typeface="+mn-ea"/>
                <a:cs typeface="+mn-cs"/>
              </a:rPr>
              <a:t>考虑的是一个更加“聪明”的小球，它并不是短视地考虑当前时刻的梯度，而是超前考虑未来时刻的梯度，即按照动量方向前进至处的梯度。当梯度方向发生变化时，动量梯度的纠正机制往往需要累积几步，而</a:t>
            </a:r>
            <a:r>
              <a:rPr lang="en" altLang="zh-CN" sz="1200" b="0" i="0" kern="1200" dirty="0">
                <a:solidFill>
                  <a:schemeClr val="tx1"/>
                </a:solidFill>
                <a:effectLst/>
                <a:latin typeface="+mn-lt"/>
                <a:ea typeface="+mn-ea"/>
                <a:cs typeface="+mn-cs"/>
              </a:rPr>
              <a:t>NAG</a:t>
            </a:r>
            <a:r>
              <a:rPr lang="zh-CN" altLang="en-US" sz="1200" b="0" i="0" kern="1200" dirty="0">
                <a:solidFill>
                  <a:schemeClr val="tx1"/>
                </a:solidFill>
                <a:effectLst/>
                <a:latin typeface="+mn-lt"/>
                <a:ea typeface="+mn-ea"/>
                <a:cs typeface="+mn-cs"/>
              </a:rPr>
              <a:t>能够更早的进行纠正。这种超前的思路使得</a:t>
            </a:r>
            <a:r>
              <a:rPr lang="en" altLang="zh-CN" sz="1200" b="0" i="0" kern="1200" dirty="0">
                <a:solidFill>
                  <a:schemeClr val="tx1"/>
                </a:solidFill>
                <a:effectLst/>
                <a:latin typeface="+mn-lt"/>
                <a:ea typeface="+mn-ea"/>
                <a:cs typeface="+mn-cs"/>
              </a:rPr>
              <a:t>NAG</a:t>
            </a:r>
            <a:r>
              <a:rPr lang="zh-CN" altLang="en-US" sz="1200" b="0" i="0" kern="1200" dirty="0">
                <a:solidFill>
                  <a:schemeClr val="tx1"/>
                </a:solidFill>
                <a:effectLst/>
                <a:latin typeface="+mn-lt"/>
                <a:ea typeface="+mn-ea"/>
                <a:cs typeface="+mn-cs"/>
              </a:rPr>
              <a:t>能够进一步抑制震荡，从而加速收敛。当损失函数为凸函数时，可以证明</a:t>
            </a:r>
            <a:r>
              <a:rPr lang="en" altLang="zh-CN" sz="1200" b="0" i="0" kern="1200" dirty="0">
                <a:solidFill>
                  <a:schemeClr val="tx1"/>
                </a:solidFill>
                <a:effectLst/>
                <a:latin typeface="+mn-lt"/>
                <a:ea typeface="+mn-ea"/>
                <a:cs typeface="+mn-cs"/>
              </a:rPr>
              <a:t>NAG</a:t>
            </a:r>
            <a:r>
              <a:rPr lang="zh-CN" altLang="en-US" sz="1200" b="0" i="0" kern="1200" dirty="0">
                <a:solidFill>
                  <a:schemeClr val="tx1"/>
                </a:solidFill>
                <a:effectLst/>
                <a:latin typeface="+mn-lt"/>
                <a:ea typeface="+mn-ea"/>
                <a:cs typeface="+mn-cs"/>
              </a:rPr>
              <a:t>算法的收敛速率由</a:t>
            </a:r>
            <a:r>
              <a:rPr lang="en-US" altLang="zh-CN" sz="1200" b="0" i="0" kern="1200" dirty="0">
                <a:solidFill>
                  <a:schemeClr val="tx1"/>
                </a:solidFill>
                <a:effectLst/>
                <a:latin typeface="+mn-lt"/>
                <a:ea typeface="+mn-ea"/>
                <a:cs typeface="+mn-cs"/>
              </a:rPr>
              <a:t>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1/T</a:t>
            </a:r>
            <a:r>
              <a:rPr lang="zh-CN" altLang="en-US" sz="1200" b="0" i="0" kern="1200" dirty="0">
                <a:solidFill>
                  <a:schemeClr val="tx1"/>
                </a:solidFill>
                <a:effectLst/>
                <a:latin typeface="+mn-lt"/>
                <a:ea typeface="+mn-ea"/>
                <a:cs typeface="+mn-cs"/>
              </a:rPr>
              <a:t>）提升为</a:t>
            </a:r>
            <a:r>
              <a:rPr lang="en-US" altLang="zh-CN" sz="1200" b="0" i="0" kern="1200" dirty="0">
                <a:solidFill>
                  <a:schemeClr val="tx1"/>
                </a:solidFill>
                <a:effectLst/>
                <a:latin typeface="+mn-lt"/>
                <a:ea typeface="+mn-ea"/>
                <a:cs typeface="+mn-cs"/>
              </a:rPr>
              <a:t>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1/T^2</a:t>
            </a:r>
            <a:r>
              <a:rPr lang="zh-CN" altLang="en-US" sz="1200" b="0" i="0" kern="1200" dirty="0">
                <a:solidFill>
                  <a:schemeClr val="tx1"/>
                </a:solidFill>
                <a:effectLst/>
                <a:latin typeface="+mn-lt"/>
                <a:ea typeface="+mn-ea"/>
                <a:cs typeface="+mn-cs"/>
              </a:rPr>
              <a:t>）。</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17</a:t>
            </a:fld>
            <a:endParaRPr lang="zh-CN" altLang="en-US"/>
          </a:p>
        </p:txBody>
      </p:sp>
    </p:spTree>
    <p:extLst>
      <p:ext uri="{BB962C8B-B14F-4D97-AF65-F5344CB8AC3E}">
        <p14:creationId xmlns:p14="http://schemas.microsoft.com/office/powerpoint/2010/main" val="4085006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18</a:t>
            </a:fld>
            <a:endParaRPr lang="zh-CN" altLang="en-US"/>
          </a:p>
        </p:txBody>
      </p:sp>
    </p:spTree>
    <p:extLst>
      <p:ext uri="{BB962C8B-B14F-4D97-AF65-F5344CB8AC3E}">
        <p14:creationId xmlns:p14="http://schemas.microsoft.com/office/powerpoint/2010/main" val="166016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19</a:t>
            </a:fld>
            <a:endParaRPr lang="zh-CN" altLang="en-US"/>
          </a:p>
        </p:txBody>
      </p:sp>
    </p:spTree>
    <p:extLst>
      <p:ext uri="{BB962C8B-B14F-4D97-AF65-F5344CB8AC3E}">
        <p14:creationId xmlns:p14="http://schemas.microsoft.com/office/powerpoint/2010/main" val="1881983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err="1">
                <a:solidFill>
                  <a:schemeClr val="tx1"/>
                </a:solidFill>
                <a:effectLst/>
                <a:latin typeface="+mn-lt"/>
                <a:ea typeface="+mn-ea"/>
                <a:cs typeface="+mn-cs"/>
              </a:rPr>
              <a:t>AdaGrad</a:t>
            </a:r>
            <a:r>
              <a:rPr lang="zh-CN" altLang="en-US" sz="1200" b="0" i="0" kern="1200" dirty="0">
                <a:solidFill>
                  <a:schemeClr val="tx1"/>
                </a:solidFill>
                <a:effectLst/>
                <a:latin typeface="+mn-lt"/>
                <a:ea typeface="+mn-ea"/>
                <a:cs typeface="+mn-cs"/>
              </a:rPr>
              <a:t>的主要贡献在于可以进行学习率的自适应调整，同时对梯度下降法略有加速。但是它也有很明显的缺点，更新公式的分母是所有历史信息的求和，因此会随着迭代变得越来越大，从而使得学习率衰减过快。</a:t>
            </a:r>
            <a:r>
              <a:rPr lang="en" altLang="zh-CN" sz="1200" b="0" i="0" kern="1200" dirty="0" err="1">
                <a:solidFill>
                  <a:schemeClr val="tx1"/>
                </a:solidFill>
                <a:effectLst/>
                <a:latin typeface="+mn-lt"/>
                <a:ea typeface="+mn-ea"/>
                <a:cs typeface="+mn-cs"/>
              </a:rPr>
              <a:t>AdaGrad</a:t>
            </a:r>
            <a:r>
              <a:rPr lang="zh-CN" altLang="en-US" sz="1200" b="0" i="0" kern="1200" dirty="0">
                <a:solidFill>
                  <a:schemeClr val="tx1"/>
                </a:solidFill>
                <a:effectLst/>
                <a:latin typeface="+mn-lt"/>
                <a:ea typeface="+mn-ea"/>
                <a:cs typeface="+mn-cs"/>
              </a:rPr>
              <a:t>算法在实际操作中往往会出现算法找到极小值点之前提前停止的情况。</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20</a:t>
            </a:fld>
            <a:endParaRPr lang="zh-CN" altLang="en-US"/>
          </a:p>
        </p:txBody>
      </p:sp>
    </p:spTree>
    <p:extLst>
      <p:ext uri="{BB962C8B-B14F-4D97-AF65-F5344CB8AC3E}">
        <p14:creationId xmlns:p14="http://schemas.microsoft.com/office/powerpoint/2010/main" val="2175492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 </a:t>
            </a:r>
            <a:r>
              <a:rPr lang="en" altLang="zh-CN" sz="1200" b="0" i="0" kern="1200" dirty="0" err="1">
                <a:solidFill>
                  <a:schemeClr val="tx1"/>
                </a:solidFill>
                <a:effectLst/>
                <a:latin typeface="+mn-lt"/>
                <a:ea typeface="+mn-ea"/>
                <a:cs typeface="+mn-cs"/>
              </a:rPr>
              <a:t>AdaDelta</a:t>
            </a:r>
            <a:r>
              <a:rPr lang="zh-CN" altLang="en-US" sz="1200" b="0" i="0" kern="1200" dirty="0">
                <a:solidFill>
                  <a:schemeClr val="tx1"/>
                </a:solidFill>
                <a:effectLst/>
                <a:latin typeface="+mn-lt"/>
                <a:ea typeface="+mn-ea"/>
                <a:cs typeface="+mn-cs"/>
              </a:rPr>
              <a:t>不再使用全部历史信息，而是提出使用某个固定窗宽内的历史梯度信息计算累计平方和。由于计算固定</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窗宽内的梯度累积平方和需要存储</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个历史梯度平方的信息，</a:t>
            </a:r>
            <a:r>
              <a:rPr lang="en" altLang="zh-CN" sz="1200" b="0" i="0" kern="1200" dirty="0" err="1">
                <a:solidFill>
                  <a:schemeClr val="tx1"/>
                </a:solidFill>
                <a:effectLst/>
                <a:latin typeface="+mn-lt"/>
                <a:ea typeface="+mn-ea"/>
                <a:cs typeface="+mn-cs"/>
              </a:rPr>
              <a:t>AdaDelta</a:t>
            </a:r>
            <a:r>
              <a:rPr lang="zh-CN" altLang="en-US" sz="1200" b="0" i="0" kern="1200" dirty="0">
                <a:solidFill>
                  <a:schemeClr val="tx1"/>
                </a:solidFill>
                <a:effectLst/>
                <a:latin typeface="+mn-lt"/>
                <a:ea typeface="+mn-ea"/>
                <a:cs typeface="+mn-cs"/>
              </a:rPr>
              <a:t>转而使用指数加权的方式累积历史信息：</a:t>
            </a:r>
            <a:endParaRPr lang="en-US" altLang="zh-TW"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RMSprop[</a:t>
            </a:r>
            <a:r>
              <a:rPr lang="en" altLang="zh-CN" sz="1200" b="0" i="0" kern="1200" dirty="0" err="1">
                <a:solidFill>
                  <a:schemeClr val="tx1"/>
                </a:solidFill>
                <a:effectLst/>
                <a:latin typeface="+mn-lt"/>
                <a:ea typeface="+mn-ea"/>
                <a:cs typeface="+mn-cs"/>
              </a:rPr>
              <a:t>Tieleman</a:t>
            </a:r>
            <a:r>
              <a:rPr lang="en" altLang="zh-CN" sz="1200" b="0" i="0" kern="1200" dirty="0">
                <a:solidFill>
                  <a:schemeClr val="tx1"/>
                </a:solidFill>
                <a:effectLst/>
                <a:latin typeface="+mn-lt"/>
                <a:ea typeface="+mn-ea"/>
                <a:cs typeface="+mn-cs"/>
              </a:rPr>
              <a:t> and Hinton, 2012]</a:t>
            </a:r>
            <a:r>
              <a:rPr lang="zh-CN" altLang="en-US" sz="1200" b="0" i="0" kern="1200" dirty="0">
                <a:solidFill>
                  <a:schemeClr val="tx1"/>
                </a:solidFill>
                <a:effectLst/>
                <a:latin typeface="+mn-lt"/>
                <a:ea typeface="+mn-ea"/>
                <a:cs typeface="+mn-cs"/>
              </a:rPr>
              <a:t>和</a:t>
            </a:r>
            <a:r>
              <a:rPr lang="en" altLang="zh-CN" sz="1200" b="0" i="0" kern="1200" dirty="0" err="1">
                <a:solidFill>
                  <a:schemeClr val="tx1"/>
                </a:solidFill>
                <a:effectLst/>
                <a:latin typeface="+mn-lt"/>
                <a:ea typeface="+mn-ea"/>
                <a:cs typeface="+mn-cs"/>
              </a:rPr>
              <a:t>AdaDelta</a:t>
            </a:r>
            <a:r>
              <a:rPr lang="zh-CN" altLang="en-US" sz="1200" b="0" i="0" kern="1200" dirty="0">
                <a:solidFill>
                  <a:schemeClr val="tx1"/>
                </a:solidFill>
                <a:effectLst/>
                <a:latin typeface="+mn-lt"/>
                <a:ea typeface="+mn-ea"/>
                <a:cs typeface="+mn-cs"/>
              </a:rPr>
              <a:t>的思路十分相似，两个算法同年分别被</a:t>
            </a:r>
            <a:r>
              <a:rPr lang="en" altLang="zh-CN" sz="1200" b="0" i="0" kern="1200" dirty="0">
                <a:solidFill>
                  <a:schemeClr val="tx1"/>
                </a:solidFill>
                <a:effectLst/>
                <a:latin typeface="+mn-lt"/>
                <a:ea typeface="+mn-ea"/>
                <a:cs typeface="+mn-cs"/>
              </a:rPr>
              <a:t>Hinton</a:t>
            </a:r>
            <a:r>
              <a:rPr lang="zh-CN" altLang="en-US" sz="1200" b="0" i="0" kern="1200" dirty="0">
                <a:solidFill>
                  <a:schemeClr val="tx1"/>
                </a:solidFill>
                <a:effectLst/>
                <a:latin typeface="+mn-lt"/>
                <a:ea typeface="+mn-ea"/>
                <a:cs typeface="+mn-cs"/>
              </a:rPr>
              <a:t>和</a:t>
            </a:r>
            <a:r>
              <a:rPr lang="en" altLang="zh-CN" sz="1200" b="0" i="0" kern="1200" dirty="0" err="1">
                <a:solidFill>
                  <a:schemeClr val="tx1"/>
                </a:solidFill>
                <a:effectLst/>
                <a:latin typeface="+mn-lt"/>
                <a:ea typeface="+mn-ea"/>
                <a:cs typeface="+mn-cs"/>
              </a:rPr>
              <a:t>Zeiler</a:t>
            </a:r>
            <a:r>
              <a:rPr lang="zh-CN" altLang="en-US" sz="1200" b="0" i="0" kern="1200" dirty="0">
                <a:solidFill>
                  <a:schemeClr val="tx1"/>
                </a:solidFill>
                <a:effectLst/>
                <a:latin typeface="+mn-lt"/>
                <a:ea typeface="+mn-ea"/>
                <a:cs typeface="+mn-cs"/>
              </a:rPr>
              <a:t>提出，有趣的是</a:t>
            </a:r>
            <a:r>
              <a:rPr lang="en" altLang="zh-CN" sz="1200" b="0" i="0" kern="1200" dirty="0">
                <a:solidFill>
                  <a:schemeClr val="tx1"/>
                </a:solidFill>
                <a:effectLst/>
                <a:latin typeface="+mn-lt"/>
                <a:ea typeface="+mn-ea"/>
                <a:cs typeface="+mn-cs"/>
              </a:rPr>
              <a:t>Hinton</a:t>
            </a:r>
            <a:r>
              <a:rPr lang="zh-CN" altLang="en-US" sz="1200" b="0" i="0" kern="1200" dirty="0">
                <a:solidFill>
                  <a:schemeClr val="tx1"/>
                </a:solidFill>
                <a:effectLst/>
                <a:latin typeface="+mn-lt"/>
                <a:ea typeface="+mn-ea"/>
                <a:cs typeface="+mn-cs"/>
              </a:rPr>
              <a:t>正是</a:t>
            </a:r>
            <a:r>
              <a:rPr lang="en" altLang="zh-CN" sz="1200" b="0" i="0" kern="1200" dirty="0" err="1">
                <a:solidFill>
                  <a:schemeClr val="tx1"/>
                </a:solidFill>
                <a:effectLst/>
                <a:latin typeface="+mn-lt"/>
                <a:ea typeface="+mn-ea"/>
                <a:cs typeface="+mn-cs"/>
              </a:rPr>
              <a:t>Zeiler</a:t>
            </a:r>
            <a:r>
              <a:rPr lang="zh-CN" altLang="en-US" sz="1200" b="0" i="0" kern="1200" dirty="0">
                <a:solidFill>
                  <a:schemeClr val="tx1"/>
                </a:solidFill>
                <a:effectLst/>
                <a:latin typeface="+mn-lt"/>
                <a:ea typeface="+mn-ea"/>
                <a:cs typeface="+mn-cs"/>
              </a:rPr>
              <a:t>的导师。</a:t>
            </a:r>
            <a:r>
              <a:rPr lang="en" altLang="zh-CN" sz="1200" b="0" i="0" kern="1200" dirty="0">
                <a:solidFill>
                  <a:schemeClr val="tx1"/>
                </a:solidFill>
                <a:effectLst/>
                <a:latin typeface="+mn-lt"/>
                <a:ea typeface="+mn-ea"/>
                <a:cs typeface="+mn-cs"/>
              </a:rPr>
              <a:t>RMSprop</a:t>
            </a:r>
            <a:r>
              <a:rPr lang="zh-CN" altLang="en-US" sz="1200" b="0" i="0" kern="1200" dirty="0">
                <a:solidFill>
                  <a:schemeClr val="tx1"/>
                </a:solidFill>
                <a:effectLst/>
                <a:latin typeface="+mn-lt"/>
                <a:ea typeface="+mn-ea"/>
                <a:cs typeface="+mn-cs"/>
              </a:rPr>
              <a:t>最早出现在</a:t>
            </a:r>
            <a:r>
              <a:rPr lang="en" altLang="zh-CN" sz="1200" b="0" i="0" kern="1200" dirty="0">
                <a:solidFill>
                  <a:schemeClr val="tx1"/>
                </a:solidFill>
                <a:effectLst/>
                <a:latin typeface="+mn-lt"/>
                <a:ea typeface="+mn-ea"/>
                <a:cs typeface="+mn-cs"/>
              </a:rPr>
              <a:t>Hinton</a:t>
            </a:r>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Coursera</a:t>
            </a:r>
            <a:r>
              <a:rPr lang="zh-CN" altLang="en-US" sz="1200" b="0" i="0" kern="1200" dirty="0">
                <a:solidFill>
                  <a:schemeClr val="tx1"/>
                </a:solidFill>
                <a:effectLst/>
                <a:latin typeface="+mn-lt"/>
                <a:ea typeface="+mn-ea"/>
                <a:cs typeface="+mn-cs"/>
              </a:rPr>
              <a:t>的课程中，这一算法成果并未发表。其更新公式与第一阶段的</a:t>
            </a:r>
            <a:r>
              <a:rPr lang="en" altLang="zh-CN" sz="1200" b="0" i="0" kern="1200" dirty="0" err="1">
                <a:solidFill>
                  <a:schemeClr val="tx1"/>
                </a:solidFill>
                <a:effectLst/>
                <a:latin typeface="+mn-lt"/>
                <a:ea typeface="+mn-ea"/>
                <a:cs typeface="+mn-cs"/>
              </a:rPr>
              <a:t>AdaDelta</a:t>
            </a:r>
            <a:r>
              <a:rPr lang="zh-CN" altLang="en-US" sz="1200" b="0" i="0" kern="1200" dirty="0">
                <a:solidFill>
                  <a:schemeClr val="tx1"/>
                </a:solidFill>
                <a:effectLst/>
                <a:latin typeface="+mn-lt"/>
                <a:ea typeface="+mn-ea"/>
                <a:cs typeface="+mn-cs"/>
              </a:rPr>
              <a:t>一致：</a:t>
            </a:r>
            <a:endParaRPr lang="en-US" altLang="zh-CN"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Root Mean Squares of gradients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21</a:t>
            </a:fld>
            <a:endParaRPr lang="zh-TW" altLang="en-US"/>
          </a:p>
        </p:txBody>
      </p:sp>
    </p:spTree>
    <p:extLst>
      <p:ext uri="{BB962C8B-B14F-4D97-AF65-F5344CB8AC3E}">
        <p14:creationId xmlns:p14="http://schemas.microsoft.com/office/powerpoint/2010/main" val="188836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22</a:t>
            </a:fld>
            <a:endParaRPr lang="zh-CN" altLang="en-US"/>
          </a:p>
        </p:txBody>
      </p:sp>
    </p:spTree>
    <p:extLst>
      <p:ext uri="{BB962C8B-B14F-4D97-AF65-F5344CB8AC3E}">
        <p14:creationId xmlns:p14="http://schemas.microsoft.com/office/powerpoint/2010/main" val="765645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六种梯度下降改进算法在</a:t>
            </a:r>
            <a:r>
              <a:rPr lang="en" altLang="zh-CN" sz="1200" b="0" i="0" kern="1200" dirty="0">
                <a:solidFill>
                  <a:schemeClr val="tx1"/>
                </a:solidFill>
                <a:effectLst/>
                <a:latin typeface="+mn-lt"/>
                <a:ea typeface="+mn-ea"/>
                <a:cs typeface="+mn-cs"/>
              </a:rPr>
              <a:t>Beale</a:t>
            </a:r>
            <a:r>
              <a:rPr lang="zh-CN" altLang="en-US" sz="1200" b="0" i="0" kern="1200" dirty="0">
                <a:solidFill>
                  <a:schemeClr val="tx1"/>
                </a:solidFill>
                <a:effectLst/>
                <a:latin typeface="+mn-lt"/>
                <a:ea typeface="+mn-ea"/>
                <a:cs typeface="+mn-cs"/>
              </a:rPr>
              <a:t>函数的函数曲面的优化路径。等高线由红变蓝的过程表示函数值由大到小，最小值点在图中由五角星标出。</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24</a:t>
            </a:fld>
            <a:endParaRPr lang="zh-CN" altLang="en-US"/>
          </a:p>
        </p:txBody>
      </p:sp>
    </p:spTree>
    <p:extLst>
      <p:ext uri="{BB962C8B-B14F-4D97-AF65-F5344CB8AC3E}">
        <p14:creationId xmlns:p14="http://schemas.microsoft.com/office/powerpoint/2010/main" val="150409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26</a:t>
            </a:fld>
            <a:endParaRPr lang="zh-CN" altLang="en-US"/>
          </a:p>
        </p:txBody>
      </p:sp>
    </p:spTree>
    <p:extLst>
      <p:ext uri="{BB962C8B-B14F-4D97-AF65-F5344CB8AC3E}">
        <p14:creationId xmlns:p14="http://schemas.microsoft.com/office/powerpoint/2010/main" val="1769700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27</a:t>
            </a:fld>
            <a:endParaRPr lang="zh-CN" altLang="en-US"/>
          </a:p>
        </p:txBody>
      </p:sp>
    </p:spTree>
    <p:extLst>
      <p:ext uri="{BB962C8B-B14F-4D97-AF65-F5344CB8AC3E}">
        <p14:creationId xmlns:p14="http://schemas.microsoft.com/office/powerpoint/2010/main" val="149636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a:t>
            </a:fld>
            <a:endParaRPr lang="zh-CN" altLang="en-US"/>
          </a:p>
        </p:txBody>
      </p:sp>
    </p:spTree>
    <p:extLst>
      <p:ext uri="{BB962C8B-B14F-4D97-AF65-F5344CB8AC3E}">
        <p14:creationId xmlns:p14="http://schemas.microsoft.com/office/powerpoint/2010/main" val="271232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28</a:t>
            </a:fld>
            <a:endParaRPr lang="zh-CN" altLang="en-US"/>
          </a:p>
        </p:txBody>
      </p:sp>
    </p:spTree>
    <p:extLst>
      <p:ext uri="{BB962C8B-B14F-4D97-AF65-F5344CB8AC3E}">
        <p14:creationId xmlns:p14="http://schemas.microsoft.com/office/powerpoint/2010/main" val="139092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33</a:t>
            </a:fld>
            <a:endParaRPr lang="zh-CN" altLang="en-US"/>
          </a:p>
        </p:txBody>
      </p:sp>
    </p:spTree>
    <p:extLst>
      <p:ext uri="{BB962C8B-B14F-4D97-AF65-F5344CB8AC3E}">
        <p14:creationId xmlns:p14="http://schemas.microsoft.com/office/powerpoint/2010/main" val="929499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34</a:t>
            </a:fld>
            <a:endParaRPr lang="zh-CN" altLang="en-US"/>
          </a:p>
        </p:txBody>
      </p:sp>
    </p:spTree>
    <p:extLst>
      <p:ext uri="{BB962C8B-B14F-4D97-AF65-F5344CB8AC3E}">
        <p14:creationId xmlns:p14="http://schemas.microsoft.com/office/powerpoint/2010/main" val="215269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t>Normalizes layer inputs to zero mean and unit variance. </a:t>
            </a:r>
            <a:r>
              <a:rPr lang="en-US" altLang="zh-TW" sz="1800" i="1" dirty="0"/>
              <a:t>whitening</a:t>
            </a:r>
            <a:r>
              <a:rPr lang="en-US" altLang="zh-TW" sz="1800" dirty="0"/>
              <a:t>.</a:t>
            </a:r>
          </a:p>
          <a:p>
            <a:r>
              <a:rPr lang="en-US" altLang="zh-TW" sz="1800" dirty="0"/>
              <a:t>Naive method: Train on a batch. Update model parameters. Then normalize. </a:t>
            </a:r>
            <a:r>
              <a:rPr lang="en-US" altLang="zh-TW" sz="1800" dirty="0">
                <a:solidFill>
                  <a:srgbClr val="FF0000"/>
                </a:solidFill>
              </a:rPr>
              <a:t>Doesn't work: </a:t>
            </a:r>
            <a:r>
              <a:rPr lang="en-US" altLang="zh-TW" sz="1800" dirty="0"/>
              <a:t>Leads to exploding biases while distribution parameters (mean, variance) don't change.</a:t>
            </a:r>
          </a:p>
          <a:p>
            <a:r>
              <a:rPr lang="zh-CN" altLang="en-US" sz="1800" dirty="0"/>
              <a:t>对于神经网络的各层输出，由于它们经过了层内操作作用，其分布显然与各层对应的输入信号分布不同，而且差异会随着网络深度增大而增大，可是它们所能“指示”的样本标记（</a:t>
            </a:r>
            <a:r>
              <a:rPr lang="en-US" altLang="zh-CN" sz="1800" dirty="0"/>
              <a:t>label</a:t>
            </a:r>
            <a:r>
              <a:rPr lang="zh-CN" altLang="en-US" sz="1800" dirty="0"/>
              <a:t>）仍然是不变的，这便符合了</a:t>
            </a:r>
            <a:r>
              <a:rPr lang="en-US" altLang="zh-CN" sz="1800" dirty="0"/>
              <a:t>covariate shift</a:t>
            </a:r>
            <a:r>
              <a:rPr lang="zh-CN" altLang="en-US" sz="1800" dirty="0"/>
              <a:t>的定义。由于是对层间信号的分析，也即是“</a:t>
            </a:r>
            <a:r>
              <a:rPr lang="en-US" altLang="zh-CN" sz="1800" dirty="0"/>
              <a:t>internal”</a:t>
            </a:r>
            <a:r>
              <a:rPr lang="zh-CN" altLang="en-US" sz="1800" dirty="0"/>
              <a:t>的来由。</a:t>
            </a:r>
          </a:p>
          <a:p>
            <a:br>
              <a:rPr lang="zh-CN" altLang="en-US" sz="1800" dirty="0"/>
            </a:br>
            <a:endParaRPr lang="en-US" altLang="zh-TW" sz="1800" dirty="0"/>
          </a:p>
          <a:p>
            <a:pPr marL="0" indent="0">
              <a:buNone/>
            </a:pPr>
            <a:endParaRPr lang="en-US" altLang="zh-TW" sz="1800" dirty="0"/>
          </a:p>
          <a:p>
            <a:pPr lvl="1"/>
            <a:r>
              <a:rPr lang="en-US" altLang="zh-TW" sz="1800" dirty="0"/>
              <a:t>If we do it this way gradient always ignores the effect that the normalization  for the next batch would have</a:t>
            </a:r>
          </a:p>
          <a:p>
            <a:pPr lvl="1"/>
            <a:r>
              <a:rPr lang="en-US" altLang="zh-TW" sz="1800" dirty="0"/>
              <a:t>i.e. : “</a:t>
            </a:r>
            <a:r>
              <a:rPr lang="en-US" altLang="zh-TW" sz="1800" dirty="0">
                <a:solidFill>
                  <a:srgbClr val="FF0000"/>
                </a:solidFill>
              </a:rPr>
              <a:t>The issue with the above approach is that the gradient descent optimization does not take into account the fact that the normalization takes place</a:t>
            </a:r>
            <a:r>
              <a:rPr lang="en-US" altLang="zh-TW" sz="1800" dirty="0"/>
              <a:t>”</a:t>
            </a:r>
          </a:p>
          <a:p>
            <a:pPr marL="0" inden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37</a:t>
            </a:fld>
            <a:endParaRPr lang="zh-TW" altLang="en-US"/>
          </a:p>
        </p:txBody>
      </p:sp>
    </p:spTree>
    <p:extLst>
      <p:ext uri="{BB962C8B-B14F-4D97-AF65-F5344CB8AC3E}">
        <p14:creationId xmlns:p14="http://schemas.microsoft.com/office/powerpoint/2010/main" val="1583183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38</a:t>
            </a:fld>
            <a:endParaRPr lang="zh-TW" altLang="en-US"/>
          </a:p>
        </p:txBody>
      </p:sp>
    </p:spTree>
    <p:extLst>
      <p:ext uri="{BB962C8B-B14F-4D97-AF65-F5344CB8AC3E}">
        <p14:creationId xmlns:p14="http://schemas.microsoft.com/office/powerpoint/2010/main" val="47765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39</a:t>
            </a:fld>
            <a:endParaRPr lang="zh-TW" altLang="en-US"/>
          </a:p>
        </p:txBody>
      </p:sp>
    </p:spTree>
    <p:extLst>
      <p:ext uri="{BB962C8B-B14F-4D97-AF65-F5344CB8AC3E}">
        <p14:creationId xmlns:p14="http://schemas.microsoft.com/office/powerpoint/2010/main" val="1193038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40</a:t>
            </a:fld>
            <a:endParaRPr lang="zh-TW" altLang="en-US"/>
          </a:p>
        </p:txBody>
      </p:sp>
    </p:spTree>
    <p:extLst>
      <p:ext uri="{BB962C8B-B14F-4D97-AF65-F5344CB8AC3E}">
        <p14:creationId xmlns:p14="http://schemas.microsoft.com/office/powerpoint/2010/main" val="1526422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42</a:t>
            </a:fld>
            <a:endParaRPr lang="zh-TW" altLang="en-US"/>
          </a:p>
        </p:txBody>
      </p:sp>
    </p:spTree>
    <p:extLst>
      <p:ext uri="{BB962C8B-B14F-4D97-AF65-F5344CB8AC3E}">
        <p14:creationId xmlns:p14="http://schemas.microsoft.com/office/powerpoint/2010/main" val="32460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https://</a:t>
            </a:r>
            <a:r>
              <a:rPr lang="en" altLang="zh-TW" dirty="0" err="1"/>
              <a:t>towardsdatascience.com</a:t>
            </a:r>
            <a:r>
              <a:rPr lang="en" altLang="zh-TW" dirty="0"/>
              <a:t>/batch-normalization-in-3-levels-of-understanding-14c2da90a338</a:t>
            </a:r>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43</a:t>
            </a:fld>
            <a:endParaRPr lang="zh-TW" altLang="en-US"/>
          </a:p>
        </p:txBody>
      </p:sp>
    </p:spTree>
    <p:extLst>
      <p:ext uri="{BB962C8B-B14F-4D97-AF65-F5344CB8AC3E}">
        <p14:creationId xmlns:p14="http://schemas.microsoft.com/office/powerpoint/2010/main" val="1365487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46</a:t>
            </a:fld>
            <a:endParaRPr lang="zh-CN" altLang="en-US"/>
          </a:p>
        </p:txBody>
      </p:sp>
    </p:spTree>
    <p:extLst>
      <p:ext uri="{BB962C8B-B14F-4D97-AF65-F5344CB8AC3E}">
        <p14:creationId xmlns:p14="http://schemas.microsoft.com/office/powerpoint/2010/main" val="80948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鞍点</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高原</a:t>
            </a:r>
            <a:r>
              <a:rPr lang="en" altLang="zh-CN" sz="1200" kern="1200" dirty="0">
                <a:solidFill>
                  <a:schemeClr val="tx1"/>
                </a:solidFill>
                <a:effectLst/>
                <a:latin typeface="+mn-lt"/>
                <a:ea typeface="+mn-ea"/>
                <a:cs typeface="+mn-cs"/>
              </a:rPr>
              <a:t>Plateaus</a:t>
            </a:r>
            <a:r>
              <a:rPr lang="zh-CN" altLang="en-US" sz="1200" kern="1200" dirty="0">
                <a:solidFill>
                  <a:schemeClr val="tx1"/>
                </a:solidFill>
                <a:effectLst/>
                <a:latin typeface="+mn-lt"/>
                <a:ea typeface="+mn-ea"/>
                <a:cs typeface="+mn-cs"/>
              </a:rPr>
              <a:t>：梯度消失</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算法减慢 </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局部极小：可能导致梯度消失</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算法 无法提高 </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zh-CN" sz="1200" kern="1200" dirty="0">
                <a:solidFill>
                  <a:schemeClr val="tx1"/>
                </a:solidFill>
                <a:effectLst/>
                <a:latin typeface="+mn-lt"/>
                <a:ea typeface="+mn-ea"/>
                <a:cs typeface="+mn-cs"/>
              </a:rPr>
            </a:br>
            <a:endParaRPr lang="en" altLang="zh-CN" dirty="0">
              <a:effectLst/>
            </a:endParaRPr>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9</a:t>
            </a:fld>
            <a:endParaRPr lang="zh-TW" altLang="en-US"/>
          </a:p>
        </p:txBody>
      </p:sp>
    </p:spTree>
    <p:extLst>
      <p:ext uri="{BB962C8B-B14F-4D97-AF65-F5344CB8AC3E}">
        <p14:creationId xmlns:p14="http://schemas.microsoft.com/office/powerpoint/2010/main" val="70142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a:t>
            </a:r>
            <a:r>
              <a:rPr lang="en-US" altLang="zh-TW" sz="1200" baseline="0" dirty="0">
                <a:solidFill>
                  <a:schemeClr val="bg1"/>
                </a:solidFill>
              </a:rPr>
              <a:t> </a:t>
            </a:r>
            <a:r>
              <a:rPr lang="en-US" altLang="zh-TW" sz="1200" baseline="0" dirty="0" err="1">
                <a:solidFill>
                  <a:schemeClr val="bg1"/>
                </a:solidFill>
              </a:rPr>
              <a:t>seplit</a:t>
            </a:r>
            <a:r>
              <a:rPr lang="en-US" altLang="zh-TW" sz="1200" baseline="0" dirty="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a:solidFill>
                  <a:schemeClr val="bg1"/>
                </a:solidFill>
              </a:rPr>
              <a:t>Acturally</a:t>
            </a:r>
            <a:r>
              <a:rPr lang="en-US" altLang="zh-TW" sz="1200" baseline="0" dirty="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http://deeplearning.net/tutorial/mlp.html#mlp</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47</a:t>
            </a:fld>
            <a:endParaRPr lang="zh-TW" altLang="en-US"/>
          </a:p>
        </p:txBody>
      </p:sp>
    </p:spTree>
    <p:extLst>
      <p:ext uri="{BB962C8B-B14F-4D97-AF65-F5344CB8AC3E}">
        <p14:creationId xmlns:p14="http://schemas.microsoft.com/office/powerpoint/2010/main" val="1461468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48</a:t>
            </a:fld>
            <a:endParaRPr lang="zh-TW" altLang="en-US"/>
          </a:p>
        </p:txBody>
      </p:sp>
    </p:spTree>
    <p:extLst>
      <p:ext uri="{BB962C8B-B14F-4D97-AF65-F5344CB8AC3E}">
        <p14:creationId xmlns:p14="http://schemas.microsoft.com/office/powerpoint/2010/main" val="1715840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基因随机拆了又拆，破坏了大段基因的联合适应性</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强迫一个神经单元，和随机挑选出来的其他神经单元共同工作，达到好的效果。消除减弱了神经元节点间的联合适应性，增强了泛化能力。</a:t>
            </a:r>
            <a:endParaRPr lang="en-US" altLang="zh-CN"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比如一个神经元的输出是</a:t>
            </a:r>
            <a:r>
              <a:rPr lang="en" altLang="zh-CN" sz="1200" b="0" i="0" kern="1200" dirty="0">
                <a:solidFill>
                  <a:schemeClr val="tx1"/>
                </a:solidFill>
                <a:effectLst/>
                <a:latin typeface="+mn-lt"/>
                <a:ea typeface="+mn-ea"/>
                <a:cs typeface="+mn-cs"/>
              </a:rPr>
              <a:t>x</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那么在训练的时候它有</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的概率参与训练，</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的概率丢弃，那么它输出的期望是（</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0 = (1-p)x</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因此除以（</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）可以得到同样的期望。</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49</a:t>
            </a:fld>
            <a:endParaRPr lang="zh-TW" altLang="en-US"/>
          </a:p>
        </p:txBody>
      </p:sp>
    </p:spTree>
    <p:extLst>
      <p:ext uri="{BB962C8B-B14F-4D97-AF65-F5344CB8AC3E}">
        <p14:creationId xmlns:p14="http://schemas.microsoft.com/office/powerpoint/2010/main" val="1902703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50</a:t>
            </a:fld>
            <a:endParaRPr lang="zh-TW" altLang="en-US"/>
          </a:p>
        </p:txBody>
      </p:sp>
    </p:spTree>
    <p:extLst>
      <p:ext uri="{BB962C8B-B14F-4D97-AF65-F5344CB8AC3E}">
        <p14:creationId xmlns:p14="http://schemas.microsoft.com/office/powerpoint/2010/main" val="269215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强迫一个神经单元和随机挑选出来的其他神经单元共同工作，达到好的效果。消除减弱了神经元节点间的联合适应性，增强了泛化能力。</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那就是植物和微生物大多采用无性繁殖，因为他们的生存环境的变化很小，因而不需要太强的适应新环境的能力，所以保留大段大段优秀的基因适应当前环境就足够了。</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而高等动物却不一样，要准备随时适应新的环境，因而将基因之间的联合适应性变成一个一个小的，更能提高生存的概率。</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51</a:t>
            </a:fld>
            <a:endParaRPr lang="zh-TW" altLang="en-US"/>
          </a:p>
        </p:txBody>
      </p:sp>
    </p:spTree>
    <p:extLst>
      <p:ext uri="{BB962C8B-B14F-4D97-AF65-F5344CB8AC3E}">
        <p14:creationId xmlns:p14="http://schemas.microsoft.com/office/powerpoint/2010/main" val="1425344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集成学习</a:t>
            </a:r>
            <a:r>
              <a:rPr lang="zh-CN" altLang="en-US" dirty="0"/>
              <a:t>：</a:t>
            </a:r>
            <a:r>
              <a:rPr lang="zh-TW" altLang="en-US" dirty="0"/>
              <a:t>结合几个模型降低泛化误差的技术，</a:t>
            </a:r>
            <a:endParaRPr lang="en-US" altLang="zh-TW" dirty="0"/>
          </a:p>
          <a:p>
            <a:r>
              <a:rPr lang="zh-TW" altLang="en-US" dirty="0"/>
              <a:t>但训练太多模型并集成，计算和存储代价太大</a:t>
            </a:r>
          </a:p>
          <a:p>
            <a:r>
              <a:rPr lang="zh-TW" altLang="en-US" dirty="0"/>
              <a:t>    </a:t>
            </a:r>
            <a:r>
              <a:rPr lang="en-US" altLang="zh-TW" dirty="0"/>
              <a:t>- </a:t>
            </a:r>
            <a:r>
              <a:rPr lang="en" altLang="zh-TW" dirty="0"/>
              <a:t>Dropout</a:t>
            </a:r>
            <a:r>
              <a:rPr lang="zh-TW" altLang="en-US" dirty="0"/>
              <a:t>提供了一种近似的、低成本集成方法</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53</a:t>
            </a:fld>
            <a:endParaRPr lang="zh-CN" altLang="en-US"/>
          </a:p>
        </p:txBody>
      </p:sp>
    </p:spTree>
    <p:extLst>
      <p:ext uri="{BB962C8B-B14F-4D97-AF65-F5344CB8AC3E}">
        <p14:creationId xmlns:p14="http://schemas.microsoft.com/office/powerpoint/2010/main" val="1265903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集成学习</a:t>
            </a:r>
            <a:r>
              <a:rPr lang="zh-CN" altLang="en-US" dirty="0"/>
              <a:t>：</a:t>
            </a:r>
            <a:r>
              <a:rPr lang="zh-TW" altLang="en-US" dirty="0"/>
              <a:t>结合几个模型降低泛化误差的技术，</a:t>
            </a:r>
            <a:endParaRPr lang="en-US" altLang="zh-TW" dirty="0"/>
          </a:p>
          <a:p>
            <a:r>
              <a:rPr lang="en-US" altLang="zh-TW" dirty="0"/>
              <a:t>- </a:t>
            </a:r>
            <a:r>
              <a:rPr lang="en" altLang="zh-TW" dirty="0"/>
              <a:t>Dropout</a:t>
            </a:r>
            <a:r>
              <a:rPr lang="zh-TW" altLang="en-US" dirty="0"/>
              <a:t>提供了一种近似的、低成本集成方法</a:t>
            </a: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54</a:t>
            </a:fld>
            <a:endParaRPr lang="zh-TW" altLang="en-US"/>
          </a:p>
        </p:txBody>
      </p:sp>
    </p:spTree>
    <p:extLst>
      <p:ext uri="{BB962C8B-B14F-4D97-AF65-F5344CB8AC3E}">
        <p14:creationId xmlns:p14="http://schemas.microsoft.com/office/powerpoint/2010/main" val="114018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55</a:t>
            </a:fld>
            <a:endParaRPr lang="zh-TW" altLang="en-US"/>
          </a:p>
        </p:txBody>
      </p:sp>
    </p:spTree>
    <p:extLst>
      <p:ext uri="{BB962C8B-B14F-4D97-AF65-F5344CB8AC3E}">
        <p14:creationId xmlns:p14="http://schemas.microsoft.com/office/powerpoint/2010/main" val="971853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56</a:t>
            </a:fld>
            <a:endParaRPr lang="zh-TW" altLang="en-US"/>
          </a:p>
        </p:txBody>
      </p:sp>
    </p:spTree>
    <p:extLst>
      <p:ext uri="{BB962C8B-B14F-4D97-AF65-F5344CB8AC3E}">
        <p14:creationId xmlns:p14="http://schemas.microsoft.com/office/powerpoint/2010/main" val="1416049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57</a:t>
            </a:fld>
            <a:endParaRPr lang="zh-CN" altLang="en-US"/>
          </a:p>
        </p:txBody>
      </p:sp>
    </p:spTree>
    <p:extLst>
      <p:ext uri="{BB962C8B-B14F-4D97-AF65-F5344CB8AC3E}">
        <p14:creationId xmlns:p14="http://schemas.microsoft.com/office/powerpoint/2010/main" val="158301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Momentum: </a:t>
            </a:r>
            <a:r>
              <a:rPr lang="zh-TW" altLang="en-US" dirty="0"/>
              <a:t>動量</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10</a:t>
            </a:fld>
            <a:endParaRPr lang="zh-TW" altLang="en-US"/>
          </a:p>
        </p:txBody>
      </p:sp>
    </p:spTree>
    <p:extLst>
      <p:ext uri="{BB962C8B-B14F-4D97-AF65-F5344CB8AC3E}">
        <p14:creationId xmlns:p14="http://schemas.microsoft.com/office/powerpoint/2010/main" val="1877680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58</a:t>
            </a:fld>
            <a:endParaRPr lang="zh-CN" altLang="en-US"/>
          </a:p>
        </p:txBody>
      </p:sp>
    </p:spTree>
    <p:extLst>
      <p:ext uri="{BB962C8B-B14F-4D97-AF65-F5344CB8AC3E}">
        <p14:creationId xmlns:p14="http://schemas.microsoft.com/office/powerpoint/2010/main" val="393303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平凡的；普通的；乏味的</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11</a:t>
            </a:fld>
            <a:endParaRPr lang="zh-TW" altLang="en-US"/>
          </a:p>
        </p:txBody>
      </p:sp>
    </p:spTree>
    <p:extLst>
      <p:ext uri="{BB962C8B-B14F-4D97-AF65-F5344CB8AC3E}">
        <p14:creationId xmlns:p14="http://schemas.microsoft.com/office/powerpoint/2010/main" val="73876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12</a:t>
            </a:fld>
            <a:endParaRPr lang="zh-CN" altLang="en-US"/>
          </a:p>
        </p:txBody>
      </p:sp>
    </p:spTree>
    <p:extLst>
      <p:ext uri="{BB962C8B-B14F-4D97-AF65-F5344CB8AC3E}">
        <p14:creationId xmlns:p14="http://schemas.microsoft.com/office/powerpoint/2010/main" val="31980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en-US" altLang="zh-TW" sz="1200" i="1" dirty="0" smtClean="0">
                        <a:latin typeface="Cambria Math" charset="0"/>
                        <a:ea typeface="Cambria Math" charset="0"/>
                        <a:cs typeface="Cambria Math" charset="0"/>
                      </a:rPr>
                      <m:t>𝜌</m:t>
                    </m:r>
                  </m:oMath>
                </a14:m>
                <a:r>
                  <a:rPr kumimoji="1" lang="en-US" altLang="zh-CN" dirty="0"/>
                  <a:t>=0.9</a:t>
                </a:r>
                <a:endParaRPr kumimoji="1" lang="zh-CN" altLang="en-US" dirty="0"/>
              </a:p>
            </p:txBody>
          </p:sp>
        </mc:Choice>
        <mc:Fallback xmlns="">
          <p:sp>
            <p:nvSpPr>
              <p:cNvPr id="3" name="备注占位符 2"/>
              <p:cNvSpPr>
                <a:spLocks noGrp="1"/>
              </p:cNvSpPr>
              <p:nvPr>
                <p:ph type="body" idx="1"/>
              </p:nvPr>
            </p:nvSpPr>
            <p:spPr/>
            <p:txBody>
              <a:bodyPr/>
              <a:lstStyle/>
              <a:p>
                <a:r>
                  <a:rPr lang="en-US" altLang="zh-TW" sz="1200" i="0" dirty="0">
                    <a:latin typeface="Cambria Math" charset="0"/>
                    <a:ea typeface="Cambria Math" charset="0"/>
                    <a:cs typeface="Cambria Math" charset="0"/>
                  </a:rPr>
                  <a:t>𝜌</a:t>
                </a:r>
                <a:r>
                  <a:rPr kumimoji="1" lang="en-US" altLang="zh-CN" dirty="0"/>
                  <a:t>=0.9</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5F8E9667-FEEF-48FA-84AE-0DCB0220E455}" type="slidenum">
              <a:rPr lang="zh-CN" altLang="en-US" smtClean="0"/>
              <a:pPr/>
              <a:t>13</a:t>
            </a:fld>
            <a:endParaRPr lang="zh-CN" altLang="en-US"/>
          </a:p>
        </p:txBody>
      </p:sp>
    </p:spTree>
    <p:extLst>
      <p:ext uri="{BB962C8B-B14F-4D97-AF65-F5344CB8AC3E}">
        <p14:creationId xmlns:p14="http://schemas.microsoft.com/office/powerpoint/2010/main" val="1085954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动量梯度下降算法主要带来了两个方面的改进：</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加速梯度下降算法。动量一词源于物理学，我们可以很形象的理解为物体沿山坡下滑的过程中的任意时刻的速度可以分解为当前位置的坡度下降的方向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当前梯度方向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和物体的惯性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历史速度方向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的矢量和。因此当我们考虑历史梯度信息后，梯度下降算法会下降得更快；</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抑制震荡。梯度下降算法会受到损失函数海森矩阵的条件数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海森矩阵的最大特征根与最小特征根的比值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的影响 </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Sutton, 1986]</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条件数越大海森矩阵的病态程度越高，此时梯度方向对参数空间的某些方向极度敏感，我们能够观察到参数的更新路径震荡剧烈。动量梯度下降法能够累计在正确前进方向的梯度，并且抵消部分敏感方向的震荡幅度。在理论研究方面，可以证明动量梯度下降法主要是修正了海森矩阵条件数的影响，即将最优收缩系数中的变为了，从而加速收敛。</a:t>
            </a:r>
            <a:endParaRPr lang="en-US" altLang="zh-TW" baseline="0"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14</a:t>
            </a:fld>
            <a:endParaRPr lang="zh-TW" altLang="en-US"/>
          </a:p>
        </p:txBody>
      </p:sp>
    </p:spTree>
    <p:extLst>
      <p:ext uri="{BB962C8B-B14F-4D97-AF65-F5344CB8AC3E}">
        <p14:creationId xmlns:p14="http://schemas.microsoft.com/office/powerpoint/2010/main" val="176993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尤里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涅斯捷罗夫：</a:t>
            </a:r>
            <a:r>
              <a:rPr lang="en-US" altLang="zh-CN" sz="1200" b="0" i="0" kern="1200" dirty="0" err="1">
                <a:solidFill>
                  <a:schemeClr val="tx1"/>
                </a:solidFill>
                <a:effectLst/>
                <a:latin typeface="+mn-lt"/>
                <a:ea typeface="+mn-ea"/>
                <a:cs typeface="+mn-cs"/>
              </a:rPr>
              <a:t>Yurii</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Nesterov</a:t>
            </a:r>
            <a:r>
              <a:rPr lang="zh-CN" altLang="en-US" sz="1200" b="0" i="0" kern="1200" dirty="0">
                <a:solidFill>
                  <a:schemeClr val="tx1"/>
                </a:solidFill>
                <a:effectLst/>
                <a:latin typeface="+mn-lt"/>
                <a:ea typeface="+mn-ea"/>
                <a:cs typeface="+mn-cs"/>
              </a:rPr>
              <a:t>是俄罗斯数学家，是国际公认的凸优化专家，尤其是高效算法和数值优化分析的开发。他目前是鲁汶天主教大学的教授。</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NAG</a:t>
            </a:r>
            <a:r>
              <a:rPr lang="zh-CN" altLang="en-US" sz="1200" b="0" i="0" kern="1200" dirty="0">
                <a:solidFill>
                  <a:schemeClr val="tx1"/>
                </a:solidFill>
                <a:effectLst/>
                <a:latin typeface="+mn-lt"/>
                <a:ea typeface="+mn-ea"/>
                <a:cs typeface="+mn-cs"/>
              </a:rPr>
              <a:t>就对</a:t>
            </a:r>
            <a:r>
              <a:rPr lang="en-US" altLang="zh-CN" sz="1200" b="0" i="0" kern="1200" dirty="0">
                <a:solidFill>
                  <a:schemeClr val="tx1"/>
                </a:solidFill>
                <a:effectLst/>
                <a:latin typeface="+mn-lt"/>
                <a:ea typeface="+mn-ea"/>
                <a:cs typeface="+mn-cs"/>
              </a:rPr>
              <a:t>Momentum</a:t>
            </a:r>
            <a:r>
              <a:rPr lang="zh-CN" altLang="en-US" sz="1200" b="0" i="0" kern="1200" dirty="0">
                <a:solidFill>
                  <a:schemeClr val="tx1"/>
                </a:solidFill>
                <a:effectLst/>
                <a:latin typeface="+mn-lt"/>
                <a:ea typeface="+mn-ea"/>
                <a:cs typeface="+mn-cs"/>
              </a:rPr>
              <a:t>说：“既然我都知道我这一次一定会走的量，那么我何必还用现在这个位置的梯度呢？我直接先走到之后的地方，然后再根据那里的梯度再前进一下，岂不美哉？”</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NAG</a:t>
            </a:r>
            <a:r>
              <a:rPr lang="zh-CN" altLang="en-US" sz="1200" b="0" i="0" kern="1200" dirty="0">
                <a:solidFill>
                  <a:schemeClr val="tx1"/>
                </a:solidFill>
                <a:effectLst/>
                <a:latin typeface="+mn-lt"/>
                <a:ea typeface="+mn-ea"/>
                <a:cs typeface="+mn-cs"/>
              </a:rPr>
              <a:t>的等效形式与</a:t>
            </a:r>
            <a:r>
              <a:rPr lang="en-US" altLang="zh-CN" sz="1200" b="0" i="0" kern="1200" dirty="0">
                <a:solidFill>
                  <a:schemeClr val="tx1"/>
                </a:solidFill>
                <a:effectLst/>
                <a:latin typeface="+mn-lt"/>
                <a:ea typeface="+mn-ea"/>
                <a:cs typeface="+mn-cs"/>
              </a:rPr>
              <a:t>Momentum</a:t>
            </a:r>
            <a:r>
              <a:rPr lang="zh-CN" altLang="en-US" sz="1200" b="0" i="0" kern="1200" dirty="0">
                <a:solidFill>
                  <a:schemeClr val="tx1"/>
                </a:solidFill>
                <a:effectLst/>
                <a:latin typeface="+mn-lt"/>
                <a:ea typeface="+mn-ea"/>
                <a:cs typeface="+mn-cs"/>
              </a:rPr>
              <a:t>的区别在于，本次更新方向多加了一个，它的直观含义就很明显了：如果这次的梯度比上次的梯度变大了，那么有理由相信它会继续变大下去，那我就把预计要增大的部分提前加进来；如果相比上次变小了，也是类似的情况。这样的解释听起来好像和原本的解释一样玄，但是读者可能已经发现了，这个多加上去的项不就是在近似目标函数的二阶导嘛！</a:t>
            </a:r>
            <a:r>
              <a:rPr lang="zh-CN" altLang="en-US" sz="1200" b="1" i="0" u="none" strike="noStrike" kern="1200" dirty="0">
                <a:solidFill>
                  <a:schemeClr val="tx1"/>
                </a:solidFill>
                <a:effectLst/>
                <a:latin typeface="+mn-lt"/>
                <a:ea typeface="+mn-ea"/>
                <a:cs typeface="+mn-cs"/>
              </a:rPr>
              <a:t>所以</a:t>
            </a:r>
            <a:r>
              <a:rPr lang="en-US" altLang="zh-CN" sz="1200" b="1" i="0" u="none" strike="noStrike" kern="1200" dirty="0">
                <a:solidFill>
                  <a:schemeClr val="tx1"/>
                </a:solidFill>
                <a:effectLst/>
                <a:latin typeface="+mn-lt"/>
                <a:ea typeface="+mn-ea"/>
                <a:cs typeface="+mn-cs"/>
              </a:rPr>
              <a:t>NAG</a:t>
            </a:r>
            <a:r>
              <a:rPr lang="zh-CN" altLang="en-US" sz="1200" b="1" i="0" u="none" strike="noStrike" kern="1200" dirty="0">
                <a:solidFill>
                  <a:schemeClr val="tx1"/>
                </a:solidFill>
                <a:effectLst/>
                <a:latin typeface="+mn-lt"/>
                <a:ea typeface="+mn-ea"/>
                <a:cs typeface="+mn-cs"/>
              </a:rPr>
              <a:t>本质上是多考虑了目标函数的二阶导信息，怪不得可以加速收敛了！其实所谓“往前看”的说法，在牛顿法这样的二阶方法中也是经常提到的，比喻起来是说“往前看”，数学本质上则是利用了目标函数的二阶导信息。</a:t>
            </a:r>
            <a:endParaRPr lang="en-US" altLang="zh-CN" sz="1200" b="1" i="0" u="none" strike="noStrike" kern="1200" dirty="0">
              <a:solidFill>
                <a:schemeClr val="tx1"/>
              </a:solidFill>
              <a:effectLst/>
              <a:latin typeface="+mn-lt"/>
              <a:ea typeface="+mn-ea"/>
              <a:cs typeface="+mn-cs"/>
            </a:endParaRPr>
          </a:p>
          <a:p>
            <a:endParaRPr kumimoji="1" lang="en-US" altLang="zh-CN" sz="1200" b="1" i="0" u="none" strike="noStrike" kern="1200" dirty="0">
              <a:solidFill>
                <a:schemeClr val="tx1"/>
              </a:solidFill>
              <a:effectLst/>
              <a:latin typeface="+mn-lt"/>
              <a:ea typeface="+mn-ea"/>
              <a:cs typeface="+mn-cs"/>
            </a:endParaRPr>
          </a:p>
          <a:p>
            <a:r>
              <a:rPr kumimoji="1" lang="en-US" altLang="zh-CN" dirty="0"/>
              <a:t>https://</a:t>
            </a:r>
            <a:r>
              <a:rPr kumimoji="1" lang="en-US" altLang="zh-CN" dirty="0" err="1"/>
              <a:t>zhuanlan.zhihu.com</a:t>
            </a:r>
            <a:r>
              <a:rPr kumimoji="1" lang="en-US" altLang="zh-CN" dirty="0"/>
              <a:t>/p/22810533</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15</a:t>
            </a:fld>
            <a:endParaRPr lang="zh-CN" altLang="en-US"/>
          </a:p>
        </p:txBody>
      </p:sp>
    </p:spTree>
    <p:extLst>
      <p:ext uri="{BB962C8B-B14F-4D97-AF65-F5344CB8AC3E}">
        <p14:creationId xmlns:p14="http://schemas.microsoft.com/office/powerpoint/2010/main" val="107308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4D3A1796-FE4F-4CE2-AA60-E861BA6E0949}" type="datetimeFigureOut">
              <a:rPr lang="zh-TW" altLang="en-US" smtClean="0"/>
              <a:t>2022/12/28</a:t>
            </a:fld>
            <a:endParaRPr lang="zh-TW" alt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2904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Section Header 1">
    <p:spTree>
      <p:nvGrpSpPr>
        <p:cNvPr id="1" name=""/>
        <p:cNvGrpSpPr/>
        <p:nvPr/>
      </p:nvGrpSpPr>
      <p:grpSpPr>
        <a:xfrm>
          <a:off x="0" y="0"/>
          <a:ext cx="0" cy="0"/>
          <a:chOff x="0" y="0"/>
          <a:chExt cx="0" cy="0"/>
        </a:xfrm>
      </p:grpSpPr>
      <p:sp>
        <p:nvSpPr>
          <p:cNvPr id="42" name="Title Text"/>
          <p:cNvSpPr txBox="1">
            <a:spLocks noGrp="1"/>
          </p:cNvSpPr>
          <p:nvPr>
            <p:ph type="title"/>
          </p:nvPr>
        </p:nvSpPr>
        <p:spPr>
          <a:xfrm>
            <a:off x="528525" y="2625603"/>
            <a:ext cx="10363201" cy="1240141"/>
          </a:xfrm>
          <a:prstGeom prst="rect">
            <a:avLst/>
          </a:prstGeom>
        </p:spPr>
        <p:txBody>
          <a:bodyPr anchor="ctr"/>
          <a:lstStyle>
            <a:lvl1pPr>
              <a:defRPr sz="5333"/>
            </a:lvl1pPr>
          </a:lstStyle>
          <a:p>
            <a:r>
              <a:t>Title Text</a:t>
            </a:r>
          </a:p>
        </p:txBody>
      </p:sp>
      <p:pic>
        <p:nvPicPr>
          <p:cNvPr id="43"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44"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018119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197386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Rectangle"/>
          <p:cNvSpPr>
            <a:spLocks noGrp="1"/>
          </p:cNvSpPr>
          <p:nvPr>
            <p:ph type="body" sz="quarter" idx="13"/>
          </p:nvPr>
        </p:nvSpPr>
        <p:spPr>
          <a:xfrm>
            <a:off x="650531" y="5151696"/>
            <a:ext cx="4910668" cy="493185"/>
          </a:xfrm>
          <a:prstGeom prst="rect">
            <a:avLst/>
          </a:prstGeom>
        </p:spPr>
        <p:txBody>
          <a:bodyPr/>
          <a:lstStyle>
            <a:lvl1pPr marL="0" indent="0">
              <a:spcBef>
                <a:spcPts val="1200"/>
              </a:spcBef>
              <a:buSzTx/>
              <a:buNone/>
              <a:defRPr sz="4000" b="1">
                <a:solidFill>
                  <a:schemeClr val="accent6"/>
                </a:solidFill>
              </a:defRPr>
            </a:lvl1pPr>
          </a:lstStyle>
          <a:p>
            <a:pPr marL="0" indent="0">
              <a:spcBef>
                <a:spcPts val="900"/>
              </a:spcBef>
              <a:buSzTx/>
              <a:buNone/>
              <a:defRPr sz="4000" b="1">
                <a:solidFill>
                  <a:schemeClr val="accent6"/>
                </a:solidFill>
              </a:defRPr>
            </a:pPr>
            <a:endParaRPr/>
          </a:p>
        </p:txBody>
      </p:sp>
      <p:sp>
        <p:nvSpPr>
          <p:cNvPr id="13" name="Rectangle"/>
          <p:cNvSpPr>
            <a:spLocks noGrp="1"/>
          </p:cNvSpPr>
          <p:nvPr>
            <p:ph type="body" sz="quarter" idx="14"/>
          </p:nvPr>
        </p:nvSpPr>
        <p:spPr>
          <a:xfrm>
            <a:off x="650532" y="1667427"/>
            <a:ext cx="9766651" cy="992717"/>
          </a:xfrm>
          <a:prstGeom prst="rect">
            <a:avLst/>
          </a:prstGeom>
        </p:spPr>
        <p:txBody>
          <a:bodyPr/>
          <a:lstStyle>
            <a:lvl1pPr marL="0" indent="0">
              <a:spcBef>
                <a:spcPts val="1200"/>
              </a:spcBef>
              <a:buSzTx/>
              <a:buNone/>
              <a:defRPr sz="4000" b="1">
                <a:solidFill>
                  <a:srgbClr val="4D4D4C"/>
                </a:solidFill>
              </a:defRPr>
            </a:lvl1pPr>
          </a:lstStyle>
          <a:p>
            <a:pPr marL="0" indent="0">
              <a:spcBef>
                <a:spcPts val="900"/>
              </a:spcBef>
              <a:buSzTx/>
              <a:buNone/>
              <a:defRPr sz="4000" b="1">
                <a:solidFill>
                  <a:srgbClr val="4D4D4C"/>
                </a:solidFill>
              </a:defRPr>
            </a:pPr>
            <a:endParaRPr/>
          </a:p>
        </p:txBody>
      </p:sp>
      <p:sp>
        <p:nvSpPr>
          <p:cNvPr id="14" name="Rectangle"/>
          <p:cNvSpPr>
            <a:spLocks noGrp="1"/>
          </p:cNvSpPr>
          <p:nvPr>
            <p:ph type="body" sz="quarter" idx="15"/>
          </p:nvPr>
        </p:nvSpPr>
        <p:spPr>
          <a:xfrm>
            <a:off x="650531" y="2667889"/>
            <a:ext cx="8055445" cy="650467"/>
          </a:xfrm>
          <a:prstGeom prst="rect">
            <a:avLst/>
          </a:prstGeom>
        </p:spPr>
        <p:txBody>
          <a:bodyPr/>
          <a:lstStyle>
            <a:lvl1pPr marL="0" indent="0">
              <a:buSzTx/>
              <a:buNone/>
              <a:defRPr b="1">
                <a:solidFill>
                  <a:srgbClr val="4D4D4C"/>
                </a:solidFill>
              </a:defRPr>
            </a:lvl1pPr>
          </a:lstStyle>
          <a:p>
            <a:pPr marL="0" indent="0">
              <a:buSzTx/>
              <a:buNone/>
              <a:defRPr b="1">
                <a:solidFill>
                  <a:srgbClr val="4D4D4C"/>
                </a:solidFill>
              </a:defRPr>
            </a:pPr>
            <a:endParaRPr/>
          </a:p>
        </p:txBody>
      </p:sp>
      <p:pic>
        <p:nvPicPr>
          <p:cNvPr id="15"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16"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530178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20">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8" r:id="rId13"/>
    <p:sldLayoutId id="2147484239" r:id="rId14"/>
    <p:sldLayoutId id="2147484240" r:id="rId15"/>
    <p:sldLayoutId id="2147484241" r:id="rId16"/>
    <p:sldLayoutId id="2147484242" r:id="rId17"/>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10.png"/><Relationship Id="rId9" Type="http://schemas.openxmlformats.org/officeDocument/2006/relationships/image" Target="../media/image21.pn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2.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0.png"/><Relationship Id="rId5" Type="http://schemas.openxmlformats.org/officeDocument/2006/relationships/image" Target="../media/image47.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1210.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50.png"/><Relationship Id="rId7"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25.xml.rels><?xml version="1.0" encoding="UTF-8" standalone="yes"?>
<Relationships xmlns="http://schemas.openxmlformats.org/package/2006/relationships"><Relationship Id="rId2" Type="http://schemas.openxmlformats.org/officeDocument/2006/relationships/hyperlink" Target="https://link.zhihu.com/?target=https%3A//johnchenresearch.github.io/demo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30.png"/><Relationship Id="rId4" Type="http://schemas.openxmlformats.org/officeDocument/2006/relationships/image" Target="../media/image8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60.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0.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24.xml"/><Relationship Id="rId16" Type="http://schemas.openxmlformats.org/officeDocument/2006/relationships/image" Target="../media/image1270.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7.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6.png"/></Relationships>
</file>

<file path=ppt/slides/_rels/slide39.xml.rels><?xml version="1.0" encoding="UTF-8" standalone="yes"?>
<Relationships xmlns="http://schemas.openxmlformats.org/package/2006/relationships"><Relationship Id="rId13" Type="http://schemas.openxmlformats.org/officeDocument/2006/relationships/image" Target="../media/image280.png"/><Relationship Id="rId18" Type="http://schemas.openxmlformats.org/officeDocument/2006/relationships/image" Target="../media/image133.png"/><Relationship Id="rId26" Type="http://schemas.openxmlformats.org/officeDocument/2006/relationships/image" Target="../media/image141.png"/><Relationship Id="rId3" Type="http://schemas.openxmlformats.org/officeDocument/2006/relationships/image" Target="../media/image128.png"/><Relationship Id="rId21" Type="http://schemas.openxmlformats.org/officeDocument/2006/relationships/image" Target="../media/image136.png"/><Relationship Id="rId17" Type="http://schemas.openxmlformats.org/officeDocument/2006/relationships/image" Target="../media/image132.png"/><Relationship Id="rId25" Type="http://schemas.openxmlformats.org/officeDocument/2006/relationships/image" Target="../media/image140.png"/><Relationship Id="rId2" Type="http://schemas.openxmlformats.org/officeDocument/2006/relationships/notesSlide" Target="../notesSlides/notesSlide25.xml"/><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4.png"/><Relationship Id="rId1" Type="http://schemas.openxmlformats.org/officeDocument/2006/relationships/slideLayout" Target="../slideLayouts/slideLayout7.xml"/><Relationship Id="rId24" Type="http://schemas.openxmlformats.org/officeDocument/2006/relationships/image" Target="../media/image139.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19" Type="http://schemas.openxmlformats.org/officeDocument/2006/relationships/image" Target="../media/image13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6" Type="http://schemas.openxmlformats.org/officeDocument/2006/relationships/image" Target="../media/image150.png"/><Relationship Id="rId39" Type="http://schemas.openxmlformats.org/officeDocument/2006/relationships/image" Target="../media/image154.png"/><Relationship Id="rId3" Type="http://schemas.openxmlformats.org/officeDocument/2006/relationships/image" Target="../media/image146.png"/><Relationship Id="rId34" Type="http://schemas.openxmlformats.org/officeDocument/2006/relationships/image" Target="../media/image139.png"/><Relationship Id="rId42" Type="http://schemas.openxmlformats.org/officeDocument/2006/relationships/image" Target="../media/image156.png"/><Relationship Id="rId25" Type="http://schemas.openxmlformats.org/officeDocument/2006/relationships/image" Target="../media/image149.png"/><Relationship Id="rId33" Type="http://schemas.openxmlformats.org/officeDocument/2006/relationships/image" Target="../media/image138.png"/><Relationship Id="rId38" Type="http://schemas.openxmlformats.org/officeDocument/2006/relationships/image" Target="../media/image153.png"/><Relationship Id="rId2" Type="http://schemas.openxmlformats.org/officeDocument/2006/relationships/notesSlide" Target="../notesSlides/notesSlide26.xml"/><Relationship Id="rId29" Type="http://schemas.openxmlformats.org/officeDocument/2006/relationships/image" Target="../media/image134.png"/><Relationship Id="rId41" Type="http://schemas.openxmlformats.org/officeDocument/2006/relationships/image" Target="../media/image128.png"/><Relationship Id="rId1" Type="http://schemas.openxmlformats.org/officeDocument/2006/relationships/slideLayout" Target="../slideLayouts/slideLayout7.xml"/><Relationship Id="rId24" Type="http://schemas.openxmlformats.org/officeDocument/2006/relationships/image" Target="../media/image461.png"/><Relationship Id="rId32" Type="http://schemas.openxmlformats.org/officeDocument/2006/relationships/image" Target="../media/image137.png"/><Relationship Id="rId37" Type="http://schemas.openxmlformats.org/officeDocument/2006/relationships/image" Target="../media/image142.png"/><Relationship Id="rId40" Type="http://schemas.openxmlformats.org/officeDocument/2006/relationships/image" Target="../media/image155.png"/><Relationship Id="rId5" Type="http://schemas.openxmlformats.org/officeDocument/2006/relationships/image" Target="../media/image148.png"/><Relationship Id="rId28" Type="http://schemas.openxmlformats.org/officeDocument/2006/relationships/image" Target="../media/image152.png"/><Relationship Id="rId36" Type="http://schemas.openxmlformats.org/officeDocument/2006/relationships/image" Target="../media/image141.png"/><Relationship Id="rId31" Type="http://schemas.openxmlformats.org/officeDocument/2006/relationships/image" Target="../media/image136.png"/><Relationship Id="rId4" Type="http://schemas.openxmlformats.org/officeDocument/2006/relationships/image" Target="../media/image147.png"/><Relationship Id="rId27" Type="http://schemas.openxmlformats.org/officeDocument/2006/relationships/image" Target="../media/image151.png"/><Relationship Id="rId30" Type="http://schemas.openxmlformats.org/officeDocument/2006/relationships/image" Target="../media/image135.png"/><Relationship Id="rId35" Type="http://schemas.openxmlformats.org/officeDocument/2006/relationships/image" Target="../media/image140.png"/></Relationships>
</file>

<file path=ppt/slides/_rels/slide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430.png"/><Relationship Id="rId3" Type="http://schemas.openxmlformats.org/officeDocument/2006/relationships/image" Target="../media/image1320.png"/><Relationship Id="rId7" Type="http://schemas.openxmlformats.org/officeDocument/2006/relationships/image" Target="../media/image1360.png"/><Relationship Id="rId12" Type="http://schemas.openxmlformats.org/officeDocument/2006/relationships/image" Target="../media/image142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350.png"/><Relationship Id="rId11" Type="http://schemas.openxmlformats.org/officeDocument/2006/relationships/image" Target="../media/image1410.png"/><Relationship Id="rId5" Type="http://schemas.openxmlformats.org/officeDocument/2006/relationships/image" Target="../media/image158.png"/><Relationship Id="rId15" Type="http://schemas.openxmlformats.org/officeDocument/2006/relationships/image" Target="../media/image1450.png"/><Relationship Id="rId10" Type="http://schemas.openxmlformats.org/officeDocument/2006/relationships/image" Target="../media/image1390.png"/><Relationship Id="rId4" Type="http://schemas.openxmlformats.org/officeDocument/2006/relationships/image" Target="../media/image1330.png"/><Relationship Id="rId9" Type="http://schemas.openxmlformats.org/officeDocument/2006/relationships/image" Target="../media/image159.png"/><Relationship Id="rId14" Type="http://schemas.openxmlformats.org/officeDocument/2006/relationships/image" Target="../media/image1440.png"/></Relationships>
</file>

<file path=ppt/slides/_rels/slide4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570.png"/><Relationship Id="rId3" Type="http://schemas.openxmlformats.org/officeDocument/2006/relationships/image" Target="../media/image160.png"/><Relationship Id="rId7" Type="http://schemas.openxmlformats.org/officeDocument/2006/relationships/image" Target="../media/image1510.png"/><Relationship Id="rId12" Type="http://schemas.openxmlformats.org/officeDocument/2006/relationships/image" Target="../media/image156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490.png"/><Relationship Id="rId11" Type="http://schemas.openxmlformats.org/officeDocument/2006/relationships/image" Target="../media/image1550.png"/><Relationship Id="rId5" Type="http://schemas.openxmlformats.org/officeDocument/2006/relationships/image" Target="../media/image162.png"/><Relationship Id="rId15" Type="http://schemas.openxmlformats.org/officeDocument/2006/relationships/image" Target="../media/image158.jpeg"/><Relationship Id="rId10" Type="http://schemas.openxmlformats.org/officeDocument/2006/relationships/image" Target="../media/image1540.png"/><Relationship Id="rId4" Type="http://schemas.openxmlformats.org/officeDocument/2006/relationships/image" Target="../media/image161.png"/><Relationship Id="rId9" Type="http://schemas.openxmlformats.org/officeDocument/2006/relationships/image" Target="../media/image164.png"/><Relationship Id="rId14" Type="http://schemas.openxmlformats.org/officeDocument/2006/relationships/image" Target="../media/image15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9.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660.png"/><Relationship Id="rId5" Type="http://schemas.openxmlformats.org/officeDocument/2006/relationships/image" Target="../media/image169.png"/><Relationship Id="rId4" Type="http://schemas.openxmlformats.org/officeDocument/2006/relationships/image" Target="../media/image16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70.png"/><Relationship Id="rId7" Type="http://schemas.openxmlformats.org/officeDocument/2006/relationships/image" Target="../media/image17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0.png"/><Relationship Id="rId4" Type="http://schemas.openxmlformats.org/officeDocument/2006/relationships/image" Target="../media/image1680.png"/></Relationships>
</file>

<file path=ppt/slides/_rels/slide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55.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770.png"/><Relationship Id="rId5" Type="http://schemas.openxmlformats.org/officeDocument/2006/relationships/image" Target="../media/image176.png"/><Relationship Id="rId4" Type="http://schemas.openxmlformats.org/officeDocument/2006/relationships/image" Target="../media/image17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7.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11.png"/><Relationship Id="rId5" Type="http://schemas.openxmlformats.org/officeDocument/2006/relationships/image" Target="../media/image1310.png"/><Relationship Id="rId4" Type="http://schemas.openxmlformats.org/officeDocument/2006/relationships/image" Target="../media/image1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402340"/>
            <a:ext cx="103824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第十三章 深度学习</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动量</a:t>
            </a:r>
            <a:r>
              <a:rPr lang="en-US" altLang="zh-CN" dirty="0"/>
              <a:t>/</a:t>
            </a:r>
            <a:r>
              <a:rPr lang="zh-CN" altLang="en-US" dirty="0"/>
              <a:t>惯性</a:t>
            </a:r>
            <a:endParaRPr lang="zh-TW" altLang="en-US" dirty="0"/>
          </a:p>
        </p:txBody>
      </p:sp>
      <p:sp>
        <p:nvSpPr>
          <p:cNvPr id="2" name="標題 1"/>
          <p:cNvSpPr>
            <a:spLocks noGrp="1"/>
          </p:cNvSpPr>
          <p:nvPr>
            <p:ph type="title"/>
          </p:nvPr>
        </p:nvSpPr>
        <p:spPr/>
        <p:txBody>
          <a:bodyPr/>
          <a:lstStyle/>
          <a:p>
            <a:r>
              <a:rPr lang="zh-CN" altLang="en-US" dirty="0"/>
              <a:t>物理世界中</a:t>
            </a:r>
            <a:r>
              <a:rPr lang="zh-TW" altLang="en-US" dirty="0"/>
              <a:t> </a:t>
            </a:r>
            <a:r>
              <a:rPr lang="en-US" altLang="zh-TW" dirty="0"/>
              <a:t>……</a:t>
            </a:r>
            <a:endParaRPr lang="zh-TW" altLang="en-US" dirty="0"/>
          </a:p>
        </p:txBody>
      </p:sp>
      <p:sp>
        <p:nvSpPr>
          <p:cNvPr id="6" name="手繪多邊形 5"/>
          <p:cNvSpPr/>
          <p:nvPr/>
        </p:nvSpPr>
        <p:spPr>
          <a:xfrm>
            <a:off x="2420815" y="251913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579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4120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7179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3053861" y="3152183"/>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4952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7905011" y="4693610"/>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4952996" y="2812455"/>
            <a:ext cx="5086354"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在梯度下降中加入该</a:t>
            </a:r>
            <a:r>
              <a:rPr lang="zh-CN" altLang="en-US" sz="2800">
                <a:latin typeface="Microsoft YaHei" charset="-122"/>
                <a:ea typeface="Microsoft YaHei" charset="-122"/>
                <a:cs typeface="Microsoft YaHei" charset="-122"/>
              </a:rPr>
              <a:t>性质？</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68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回忆：朴素梯度下降</a:t>
            </a:r>
            <a:endParaRPr lang="zh-TW" altLang="en-US" dirty="0"/>
          </a:p>
        </p:txBody>
      </p:sp>
      <p:cxnSp>
        <p:nvCxnSpPr>
          <p:cNvPr id="21" name="直線單箭頭接點 20"/>
          <p:cNvCxnSpPr/>
          <p:nvPr/>
        </p:nvCxnSpPr>
        <p:spPr>
          <a:xfrm>
            <a:off x="2946175" y="2717227"/>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4643857" y="3337492"/>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5484583" y="3992290"/>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4719781" y="4979154"/>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2386211" y="4817963"/>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2395194" y="4319804"/>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1998068" y="233499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p:cNvSpPr txBox="1"/>
              <p:nvPr/>
            </p:nvSpPr>
            <p:spPr>
              <a:xfrm>
                <a:off x="6785041" y="2032345"/>
                <a:ext cx="305532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初始位置</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latin typeface="Cambria Math" charset="0"/>
                            <a:ea typeface="Microsoft YaHei" charset="-122"/>
                            <a:cs typeface="Microsoft YaHei" charset="-122"/>
                          </a:rPr>
                          <m:t>(1)</m:t>
                        </m:r>
                      </m:sup>
                    </m:sSup>
                  </m:oMath>
                </a14:m>
                <a:endParaRPr lang="zh-TW" altLang="en-US" sz="2400" baseline="-25000" dirty="0">
                  <a:latin typeface="Microsoft YaHei" charset="-122"/>
                  <a:ea typeface="Microsoft YaHei" charset="-122"/>
                  <a:cs typeface="Microsoft YaHei" charset="-122"/>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6785041" y="2032345"/>
                <a:ext cx="3055326" cy="476990"/>
              </a:xfrm>
              <a:prstGeom prst="rect">
                <a:avLst/>
              </a:prstGeom>
              <a:blipFill rotWithShape="0">
                <a:blip r:embed="rId3"/>
                <a:stretch>
                  <a:fillRect l="-2994" t="-6329" b="-27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6785040" y="2619829"/>
                <a:ext cx="5175312" cy="476990"/>
              </a:xfrm>
              <a:prstGeom prst="rect">
                <a:avLst/>
              </a:prstGeom>
              <a:noFill/>
            </p:spPr>
            <p:txBody>
              <a:bodyPr wrap="square" rtlCol="0">
                <a:spAutoFit/>
              </a:bodyPr>
              <a:lstStyle/>
              <a:p>
                <a:r>
                  <a:rPr lang="zh-CN" altLang="en-US" sz="2400" dirty="0">
                    <a:solidFill>
                      <a:schemeClr val="tx1"/>
                    </a:solidFill>
                    <a:latin typeface="Microsoft YaHei" charset="-122"/>
                    <a:ea typeface="Microsoft YaHei" charset="-122"/>
                    <a:cs typeface="Microsoft YaHei" charset="-122"/>
                  </a:rPr>
                  <a:t>计算</a:t>
                </a:r>
                <a14:m>
                  <m:oMath xmlns:m="http://schemas.openxmlformats.org/officeDocument/2006/math">
                    <m:sSup>
                      <m:sSupPr>
                        <m:ctrlPr>
                          <a:rPr lang="en-US" altLang="zh-TW" sz="2400" i="1">
                            <a:solidFill>
                              <a:schemeClr val="tx1"/>
                            </a:solidFill>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solidFill>
                              <a:schemeClr val="tx1"/>
                            </a:solidFill>
                            <a:latin typeface="Cambria Math" charset="0"/>
                            <a:ea typeface="Microsoft YaHei" charset="-122"/>
                            <a:cs typeface="Microsoft YaHei" charset="-122"/>
                          </a:rPr>
                          <m:t>(1)</m:t>
                        </m:r>
                      </m:sup>
                    </m:sSup>
                  </m:oMath>
                </a14:m>
                <a:r>
                  <a:rPr lang="zh-CN" altLang="en-US" sz="2400" dirty="0">
                    <a:solidFill>
                      <a:schemeClr val="tx1"/>
                    </a:solidFill>
                    <a:latin typeface="Microsoft YaHei" charset="-122"/>
                    <a:ea typeface="Microsoft YaHei" charset="-122"/>
                    <a:cs typeface="Microsoft YaHei" charset="-122"/>
                  </a:rPr>
                  <a:t>处的梯度</a:t>
                </a:r>
                <a14:m>
                  <m:oMath xmlns:m="http://schemas.openxmlformats.org/officeDocument/2006/math">
                    <m:sSup>
                      <m:sSupPr>
                        <m:ctrlPr>
                          <a:rPr lang="en-US" altLang="zh-TW" sz="2400" i="1">
                            <a:solidFill>
                              <a:schemeClr val="tx1"/>
                            </a:solidFill>
                            <a:latin typeface="Cambria Math" panose="02040503050406030204" pitchFamily="18" charset="0"/>
                          </a:rPr>
                        </m:ctrlPr>
                      </m:sSupPr>
                      <m:e>
                        <m:r>
                          <a:rPr kumimoji="1" lang="en-US" altLang="zh-CN" sz="2400" b="1" i="1">
                            <a:solidFill>
                              <a:schemeClr val="tx1"/>
                            </a:solidFill>
                            <a:latin typeface="Cambria Math" charset="0"/>
                            <a:ea typeface="Cambria Math" charset="0"/>
                            <a:cs typeface="Cambria Math" charset="0"/>
                          </a:rPr>
                          <m:t>𝒈</m:t>
                        </m:r>
                      </m:e>
                      <m:sup>
                        <m:r>
                          <a:rPr lang="en-US" altLang="zh-TW" sz="2400" i="1">
                            <a:solidFill>
                              <a:schemeClr val="tx1"/>
                            </a:solidFill>
                            <a:latin typeface="Cambria Math" charset="0"/>
                          </a:rPr>
                          <m:t>(</m:t>
                        </m:r>
                        <m:r>
                          <a:rPr lang="en-US" altLang="zh-CN" sz="2400" b="0" i="1" smtClean="0">
                            <a:solidFill>
                              <a:schemeClr val="tx1"/>
                            </a:solidFill>
                            <a:latin typeface="Cambria Math" charset="0"/>
                          </a:rPr>
                          <m:t>1</m:t>
                        </m:r>
                        <m:r>
                          <a:rPr lang="en-US" altLang="zh-TW" sz="2400" i="1">
                            <a:solidFill>
                              <a:schemeClr val="tx1"/>
                            </a:solidFill>
                            <a:latin typeface="Cambria Math" charset="0"/>
                          </a:rPr>
                          <m:t>)</m:t>
                        </m:r>
                      </m:sup>
                    </m:sSup>
                  </m:oMath>
                </a14:m>
                <a:endParaRPr lang="zh-TW" altLang="en-US" sz="2400" baseline="-25000" dirty="0">
                  <a:solidFill>
                    <a:schemeClr val="tx1"/>
                  </a:solidFill>
                  <a:latin typeface="Microsoft YaHei" charset="-122"/>
                  <a:ea typeface="Microsoft YaHei" charset="-122"/>
                  <a:cs typeface="Microsoft YaHei" charset="-122"/>
                </a:endParaRPr>
              </a:p>
            </p:txBody>
          </p:sp>
        </mc:Choice>
        <mc:Fallback xmlns="">
          <p:sp>
            <p:nvSpPr>
              <p:cNvPr id="26" name="文字方塊 25"/>
              <p:cNvSpPr txBox="1">
                <a:spLocks noRot="1" noChangeAspect="1" noMove="1" noResize="1" noEditPoints="1" noAdjustHandles="1" noChangeArrowheads="1" noChangeShapeType="1" noTextEdit="1"/>
              </p:cNvSpPr>
              <p:nvPr/>
            </p:nvSpPr>
            <p:spPr>
              <a:xfrm>
                <a:off x="6785040" y="2619829"/>
                <a:ext cx="5175312" cy="476990"/>
              </a:xfrm>
              <a:prstGeom prst="rect">
                <a:avLst/>
              </a:prstGeom>
              <a:blipFill rotWithShape="0">
                <a:blip r:embed="rId4"/>
                <a:stretch>
                  <a:fillRect l="-1767"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6786506" y="3221047"/>
                <a:ext cx="4169019"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移到</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latin typeface="Cambria Math" charset="0"/>
                            <a:ea typeface="Microsoft YaHei" charset="-122"/>
                            <a:cs typeface="Microsoft YaHei" charset="-122"/>
                          </a:rPr>
                          <m:t>(2)</m:t>
                        </m:r>
                      </m:sup>
                    </m:sSup>
                  </m:oMath>
                </a14:m>
                <a:r>
                  <a:rPr lang="en-US" altLang="zh-TW" sz="2400" dirty="0">
                    <a:latin typeface="Microsoft YaHei" charset="-122"/>
                    <a:ea typeface="Microsoft YaHei" charset="-122"/>
                    <a:cs typeface="Microsoft YaHei" charset="-122"/>
                  </a:rPr>
                  <a:t> = </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latin typeface="Cambria Math" charset="0"/>
                            <a:ea typeface="Microsoft YaHei" charset="-122"/>
                            <a:cs typeface="Microsoft YaHei" charset="-122"/>
                          </a:rPr>
                          <m:t>(1)</m:t>
                        </m:r>
                      </m:sup>
                    </m:sSup>
                  </m:oMath>
                </a14:m>
                <a:r>
                  <a:rPr lang="en-US" altLang="zh-TW" sz="2400" dirty="0">
                    <a:latin typeface="Microsoft YaHei" charset="-122"/>
                    <a:ea typeface="Microsoft YaHei" charset="-122"/>
                    <a:cs typeface="Microsoft YaHei" charset="-122"/>
                  </a:rPr>
                  <a:t> - </a:t>
                </a:r>
                <a14:m>
                  <m:oMath xmlns:m="http://schemas.openxmlformats.org/officeDocument/2006/math">
                    <m:r>
                      <a:rPr lang="el-GR" altLang="zh-TW" sz="2400" i="1" dirty="0" smtClean="0">
                        <a:latin typeface="Cambria Math" charset="0"/>
                        <a:ea typeface="Microsoft YaHei" charset="-122"/>
                        <a:cs typeface="Microsoft YaHei" charset="-122"/>
                      </a:rPr>
                      <m:t>𝜂</m:t>
                    </m:r>
                    <m:sSup>
                      <m:sSupPr>
                        <m:ctrlPr>
                          <a:rPr lang="en-US" altLang="zh-TW" sz="2400" i="1">
                            <a:latin typeface="Cambria Math" panose="02040503050406030204" pitchFamily="18" charset="0"/>
                          </a:rPr>
                        </m:ctrlPr>
                      </m:sSupPr>
                      <m:e>
                        <m:r>
                          <a:rPr kumimoji="1" lang="en-US" altLang="zh-CN" sz="2400" b="1" i="1" smtClean="0">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a14:m>
                <a:endParaRPr lang="zh-TW" altLang="en-US" sz="2400" baseline="-25000" dirty="0">
                  <a:latin typeface="Microsoft YaHei" charset="-122"/>
                  <a:ea typeface="Microsoft YaHei" charset="-122"/>
                  <a:cs typeface="Microsoft YaHei" charset="-122"/>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6786506" y="3221047"/>
                <a:ext cx="4169019" cy="476990"/>
              </a:xfrm>
              <a:prstGeom prst="rect">
                <a:avLst/>
              </a:prstGeom>
              <a:blipFill rotWithShape="0">
                <a:blip r:embed="rId5"/>
                <a:stretch>
                  <a:fillRect l="-2193" t="-6329" b="-27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6801666" y="3779119"/>
                <a:ext cx="399317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计算</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2)</m:t>
                        </m:r>
                      </m:sup>
                    </m:sSup>
                  </m:oMath>
                </a14:m>
                <a:r>
                  <a:rPr lang="zh-CN" altLang="en-US" sz="2400" dirty="0">
                    <a:latin typeface="Microsoft YaHei" charset="-122"/>
                    <a:ea typeface="Microsoft YaHei" charset="-122"/>
                    <a:cs typeface="Microsoft YaHei" charset="-122"/>
                  </a:rPr>
                  <a:t>处的梯度</a:t>
                </a:r>
                <a14:m>
                  <m:oMath xmlns:m="http://schemas.openxmlformats.org/officeDocument/2006/math">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a14:m>
                <a:endParaRPr lang="zh-TW" altLang="en-US" sz="2400" baseline="-25000" dirty="0">
                  <a:latin typeface="Microsoft YaHei" charset="-122"/>
                  <a:ea typeface="Microsoft YaHei" charset="-122"/>
                  <a:cs typeface="Microsoft YaHei" charset="-122"/>
                </a:endParaRPr>
              </a:p>
            </p:txBody>
          </p:sp>
        </mc:Choice>
        <mc:Fallback xmlns="">
          <p:sp>
            <p:nvSpPr>
              <p:cNvPr id="29" name="文字方塊 28"/>
              <p:cNvSpPr txBox="1">
                <a:spLocks noRot="1" noChangeAspect="1" noMove="1" noResize="1" noEditPoints="1" noAdjustHandles="1" noChangeArrowheads="1" noChangeShapeType="1" noTextEdit="1"/>
              </p:cNvSpPr>
              <p:nvPr/>
            </p:nvSpPr>
            <p:spPr>
              <a:xfrm>
                <a:off x="6801666" y="3779119"/>
                <a:ext cx="3993172" cy="476990"/>
              </a:xfrm>
              <a:prstGeom prst="rect">
                <a:avLst/>
              </a:prstGeom>
              <a:blipFill rotWithShape="0">
                <a:blip r:embed="rId6"/>
                <a:stretch>
                  <a:fillRect l="-2443"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6803131" y="4356070"/>
                <a:ext cx="4169019"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移到</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latin typeface="Cambria Math" charset="0"/>
                            <a:ea typeface="Microsoft YaHei" charset="-122"/>
                            <a:cs typeface="Microsoft YaHei" charset="-122"/>
                          </a:rPr>
                          <m:t>(3)</m:t>
                        </m:r>
                      </m:sup>
                    </m:sSup>
                  </m:oMath>
                </a14:m>
                <a:r>
                  <a:rPr lang="en-US" altLang="zh-TW" sz="2400" dirty="0">
                    <a:latin typeface="Microsoft YaHei" charset="-122"/>
                    <a:ea typeface="Microsoft YaHei" charset="-122"/>
                    <a:cs typeface="Microsoft YaHei" charset="-122"/>
                  </a:rPr>
                  <a:t> = </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b="0" i="1" smtClean="0">
                            <a:latin typeface="Cambria Math" charset="0"/>
                            <a:ea typeface="Microsoft YaHei" charset="-122"/>
                            <a:cs typeface="Microsoft YaHei" charset="-122"/>
                          </a:rPr>
                          <m:t>(2)</m:t>
                        </m:r>
                      </m:sup>
                    </m:sSup>
                  </m:oMath>
                </a14:m>
                <a:r>
                  <a:rPr lang="en-US" altLang="zh-TW" sz="2400" dirty="0">
                    <a:latin typeface="Microsoft YaHei" charset="-122"/>
                    <a:ea typeface="Microsoft YaHei" charset="-122"/>
                    <a:cs typeface="Microsoft YaHei" charset="-122"/>
                  </a:rPr>
                  <a:t> – </a:t>
                </a:r>
                <a14:m>
                  <m:oMath xmlns:m="http://schemas.openxmlformats.org/officeDocument/2006/math">
                    <m:r>
                      <a:rPr lang="el-GR" altLang="zh-TW" sz="2400" i="1" dirty="0" smtClean="0">
                        <a:latin typeface="Cambria Math" charset="0"/>
                        <a:ea typeface="Microsoft YaHei" charset="-122"/>
                        <a:cs typeface="Microsoft YaHei" charset="-122"/>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a14:m>
                <a:endParaRPr lang="zh-TW" altLang="en-US" sz="2400" baseline="-25000" dirty="0">
                  <a:latin typeface="Microsoft YaHei" charset="-122"/>
                  <a:ea typeface="Microsoft YaHei" charset="-122"/>
                  <a:cs typeface="Microsoft YaHei" charset="-122"/>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6803131" y="4356070"/>
                <a:ext cx="4169019" cy="476990"/>
              </a:xfrm>
              <a:prstGeom prst="rect">
                <a:avLst/>
              </a:prstGeom>
              <a:blipFill rotWithShape="0">
                <a:blip r:embed="rId7"/>
                <a:stretch>
                  <a:fillRect l="-2193" t="-6410" b="-29487"/>
                </a:stretch>
              </a:blipFill>
            </p:spPr>
            <p:txBody>
              <a:bodyPr/>
              <a:lstStyle/>
              <a:p>
                <a:r>
                  <a:rPr lang="zh-CN" altLang="en-US">
                    <a:noFill/>
                  </a:rPr>
                  <a:t> </a:t>
                </a:r>
              </a:p>
            </p:txBody>
          </p:sp>
        </mc:Fallback>
      </mc:AlternateContent>
      <p:cxnSp>
        <p:nvCxnSpPr>
          <p:cNvPr id="34" name="直線單箭頭接點 33"/>
          <p:cNvCxnSpPr/>
          <p:nvPr/>
        </p:nvCxnSpPr>
        <p:spPr>
          <a:xfrm flipH="1" flipV="1">
            <a:off x="4176380" y="2974971"/>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5533859" y="3445571"/>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511055" y="4414030"/>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3076407" y="4576469"/>
            <a:ext cx="1923316"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动量</a:t>
            </a:r>
            <a:endParaRPr lang="zh-TW" altLang="en-US" sz="2400" dirty="0">
              <a:latin typeface="Microsoft YaHei" charset="-122"/>
              <a:ea typeface="Microsoft YaHei" charset="-122"/>
              <a:cs typeface="Microsoft YaHei" charset="-122"/>
            </a:endParaRPr>
          </a:p>
        </p:txBody>
      </p:sp>
      <p:sp>
        <p:nvSpPr>
          <p:cNvPr id="39" name="文字方塊 38"/>
          <p:cNvSpPr txBox="1"/>
          <p:nvPr/>
        </p:nvSpPr>
        <p:spPr>
          <a:xfrm>
            <a:off x="3085390" y="4110060"/>
            <a:ext cx="1923316"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梯度</a:t>
            </a:r>
            <a:endParaRPr lang="zh-TW" altLang="en-US" sz="2400" dirty="0">
              <a:latin typeface="Microsoft YaHei" charset="-122"/>
              <a:ea typeface="Microsoft YaHei" charset="-122"/>
              <a:cs typeface="Microsoft YaHei" charset="-122"/>
            </a:endParaRPr>
          </a:p>
        </p:txBody>
      </p:sp>
      <p:sp>
        <p:nvSpPr>
          <p:cNvPr id="40" name="文字方塊 39"/>
          <p:cNvSpPr txBox="1"/>
          <p:nvPr/>
        </p:nvSpPr>
        <p:spPr>
          <a:xfrm rot="5400000">
            <a:off x="8139158" y="4897436"/>
            <a:ext cx="775882" cy="523220"/>
          </a:xfrm>
          <a:prstGeom prst="rect">
            <a:avLst/>
          </a:prstGeom>
          <a:noFill/>
        </p:spPr>
        <p:txBody>
          <a:bodyPr wrap="square" rtlCol="0">
            <a:spAutoFit/>
          </a:bodyPr>
          <a:lstStyle/>
          <a:p>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1" name="文字方塊 40"/>
              <p:cNvSpPr txBox="1"/>
              <p:nvPr/>
            </p:nvSpPr>
            <p:spPr>
              <a:xfrm>
                <a:off x="2613519" y="2792156"/>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oMath>
                  </m:oMathPara>
                </a14:m>
                <a:endParaRPr lang="zh-TW" altLang="en-US" sz="2400" baseline="-250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613519" y="2792156"/>
                <a:ext cx="689088" cy="47699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4154829" y="3333998"/>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2</m:t>
                          </m:r>
                          <m:r>
                            <a:rPr lang="en-US" altLang="zh-TW" sz="2400" i="1">
                              <a:latin typeface="Cambria Math" charset="0"/>
                              <a:ea typeface="Microsoft YaHei" charset="-122"/>
                              <a:cs typeface="Microsoft YaHei" charset="-122"/>
                            </a:rPr>
                            <m:t>)</m:t>
                          </m:r>
                        </m:sup>
                      </m:sSup>
                    </m:oMath>
                  </m:oMathPara>
                </a14:m>
                <a:endParaRPr lang="zh-TW" altLang="en-US" sz="2400" baseline="-250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4154829" y="3333998"/>
                <a:ext cx="689088" cy="476990"/>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4928647" y="3961866"/>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3</m:t>
                          </m:r>
                          <m:r>
                            <a:rPr lang="en-US" altLang="zh-TW" sz="2400" i="1">
                              <a:latin typeface="Cambria Math" charset="0"/>
                              <a:ea typeface="Microsoft YaHei" charset="-122"/>
                              <a:cs typeface="Microsoft YaHei" charset="-122"/>
                            </a:rPr>
                            <m:t>)</m:t>
                          </m:r>
                        </m:sup>
                      </m:sSup>
                    </m:oMath>
                  </m:oMathPara>
                </a14:m>
                <a:endParaRPr lang="zh-TW" altLang="en-US" sz="2400" baseline="-250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928647" y="3961866"/>
                <a:ext cx="689088" cy="476990"/>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4852444" y="4800206"/>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zh-TW" altLang="en-US" sz="2400" b="1" i="1">
                              <a:latin typeface="Cambria Math" charset="0"/>
                              <a:ea typeface="Microsoft YaHei" charset="-122"/>
                              <a:cs typeface="Microsoft YaHei" charset="-122"/>
                            </a:rPr>
                            <m:t>𝜽</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4</m:t>
                          </m:r>
                          <m:r>
                            <a:rPr lang="en-US" altLang="zh-TW" sz="2400" i="1">
                              <a:latin typeface="Cambria Math" charset="0"/>
                              <a:ea typeface="Microsoft YaHei" charset="-122"/>
                              <a:cs typeface="Microsoft YaHei" charset="-122"/>
                            </a:rPr>
                            <m:t>)</m:t>
                          </m:r>
                        </m:sup>
                      </m:sSup>
                    </m:oMath>
                  </m:oMathPara>
                </a14:m>
                <a:endParaRPr lang="zh-TW" altLang="en-US" sz="2400" baseline="-250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852444" y="4800206"/>
                <a:ext cx="689088" cy="476990"/>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191956" y="1994786"/>
                <a:ext cx="1078707"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191956" y="1994786"/>
                <a:ext cx="1078707" cy="47699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4385505" y="2678234"/>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4385505" y="2678234"/>
                <a:ext cx="689088" cy="47699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5590688" y="3462030"/>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3</m:t>
                          </m:r>
                          <m:r>
                            <a:rPr lang="en-US" altLang="zh-TW" sz="2400" i="1">
                              <a:latin typeface="Cambria Math" charset="0"/>
                            </a:rPr>
                            <m:t>)</m:t>
                          </m:r>
                        </m:sup>
                      </m:sSup>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5590688" y="3462030"/>
                <a:ext cx="689088" cy="476990"/>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5690094" y="4518580"/>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4</m:t>
                          </m:r>
                          <m:r>
                            <a:rPr lang="en-US" altLang="zh-TW" sz="2400" i="1">
                              <a:latin typeface="Cambria Math" charset="0"/>
                            </a:rPr>
                            <m:t>)</m:t>
                          </m:r>
                        </m:sup>
                      </m:sSup>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5690094" y="4518580"/>
                <a:ext cx="689088" cy="476990"/>
              </a:xfrm>
              <a:prstGeom prst="rect">
                <a:avLst/>
              </a:prstGeom>
              <a:blipFill rotWithShape="0">
                <a:blip r:embed="rId15"/>
                <a:stretch>
                  <a:fillRect/>
                </a:stretch>
              </a:blipFill>
            </p:spPr>
            <p:txBody>
              <a:bodyPr/>
              <a:lstStyle/>
              <a:p>
                <a:r>
                  <a:rPr lang="zh-CN" altLang="en-US">
                    <a:noFill/>
                  </a:rPr>
                  <a:t> </a:t>
                </a:r>
              </a:p>
            </p:txBody>
          </p:sp>
        </mc:Fallback>
      </mc:AlternateContent>
      <p:sp>
        <p:nvSpPr>
          <p:cNvPr id="52" name="橢圓 51"/>
          <p:cNvSpPr/>
          <p:nvPr/>
        </p:nvSpPr>
        <p:spPr>
          <a:xfrm>
            <a:off x="2837389" y="262370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6786506" y="5424593"/>
                <a:ext cx="4169019"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迭代，直到</a:t>
                </a:r>
                <a14:m>
                  <m:oMath xmlns:m="http://schemas.openxmlformats.org/officeDocument/2006/math">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𝑡</m:t>
                        </m:r>
                        <m:r>
                          <a:rPr lang="en-US" altLang="zh-TW" sz="2400" i="1">
                            <a:latin typeface="Cambria Math" charset="0"/>
                          </a:rPr>
                          <m:t>)</m:t>
                        </m:r>
                      </m:sup>
                    </m:sSup>
                    <m:r>
                      <a:rPr lang="en-US" altLang="zh-TW" sz="2400" i="1">
                        <a:latin typeface="Cambria Math" charset="0"/>
                        <a:ea typeface="Microsoft YaHei" charset="-122"/>
                        <a:cs typeface="Microsoft YaHei" charset="-122"/>
                      </a:rPr>
                      <m:t>≈0</m:t>
                    </m:r>
                  </m:oMath>
                </a14:m>
                <a:endParaRPr lang="zh-TW" altLang="en-US" sz="2400" baseline="-25000" dirty="0">
                  <a:latin typeface="Microsoft YaHei" charset="-122"/>
                  <a:ea typeface="Microsoft YaHei" charset="-122"/>
                  <a:cs typeface="Microsoft YaHei" charset="-122"/>
                </a:endParaRPr>
              </a:p>
            </p:txBody>
          </p:sp>
        </mc:Choice>
        <mc:Fallback xmlns="">
          <p:sp>
            <p:nvSpPr>
              <p:cNvPr id="32" name="文字方塊 31"/>
              <p:cNvSpPr txBox="1">
                <a:spLocks noRot="1" noChangeAspect="1" noMove="1" noResize="1" noEditPoints="1" noAdjustHandles="1" noChangeArrowheads="1" noChangeShapeType="1" noTextEdit="1"/>
              </p:cNvSpPr>
              <p:nvPr/>
            </p:nvSpPr>
            <p:spPr>
              <a:xfrm>
                <a:off x="6786506" y="5424593"/>
                <a:ext cx="4169019" cy="476990"/>
              </a:xfrm>
              <a:prstGeom prst="rect">
                <a:avLst/>
              </a:prstGeom>
              <a:blipFill rotWithShape="0">
                <a:blip r:embed="rId16"/>
                <a:stretch>
                  <a:fillRect l="-2193" t="-6410" b="-294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56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20" grpId="0"/>
      <p:bldP spid="38" grpId="0"/>
      <p:bldP spid="39" grpId="0"/>
      <p:bldP spid="40" grpId="0"/>
      <p:bldP spid="41" grpId="0"/>
      <p:bldP spid="42" grpId="0"/>
      <p:bldP spid="43" grpId="0"/>
      <p:bldP spid="44" grpId="0"/>
      <p:bldP spid="48" grpId="0"/>
      <p:bldP spid="49" grpId="0"/>
      <p:bldP spid="50" grpId="0"/>
      <p:bldP spid="51" grpId="0"/>
      <p:bldP spid="52"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移动方向：动量法</a:t>
            </a:r>
            <a:endParaRPr lang="zh-TW" altLang="en-US" dirty="0"/>
          </a:p>
        </p:txBody>
      </p:sp>
      <mc:AlternateContent xmlns:mc="http://schemas.openxmlformats.org/markup-compatibility/2006" xmlns:a14="http://schemas.microsoft.com/office/drawing/2010/main">
        <mc:Choice Requires="a14">
          <p:sp>
            <p:nvSpPr>
              <p:cNvPr id="19" name="文字方塊 18"/>
              <p:cNvSpPr txBox="1"/>
              <p:nvPr/>
            </p:nvSpPr>
            <p:spPr>
              <a:xfrm>
                <a:off x="6629129" y="1476384"/>
                <a:ext cx="258054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初始位置</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b="0" i="1" smtClean="0">
                            <a:latin typeface="Cambria Math" charset="0"/>
                          </a:rPr>
                          <m:t>(1)</m:t>
                        </m:r>
                      </m:sup>
                    </m:sSup>
                  </m:oMath>
                </a14:m>
                <a:endParaRPr lang="zh-TW" altLang="en-US" sz="2400" baseline="-25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6629129" y="1476384"/>
                <a:ext cx="2580542" cy="476990"/>
              </a:xfrm>
              <a:prstGeom prst="rect">
                <a:avLst/>
              </a:prstGeom>
              <a:blipFill rotWithShape="0">
                <a:blip r:embed="rId3"/>
                <a:stretch>
                  <a:fillRect l="-3538"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6613096" y="2216298"/>
                <a:ext cx="399317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计算</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1</m:t>
                        </m:r>
                        <m:r>
                          <a:rPr lang="en-US" altLang="zh-TW" sz="2400" i="1">
                            <a:latin typeface="Cambria Math" charset="0"/>
                          </a:rPr>
                          <m:t>)</m:t>
                        </m:r>
                      </m:sup>
                    </m:sSup>
                  </m:oMath>
                </a14:m>
                <a:r>
                  <a:rPr lang="zh-CN" altLang="en-US" sz="2400" dirty="0">
                    <a:latin typeface="Microsoft YaHei" charset="-122"/>
                    <a:ea typeface="Microsoft YaHei" charset="-122"/>
                    <a:cs typeface="Microsoft YaHei" charset="-122"/>
                  </a:rPr>
                  <a:t>处的梯度</a:t>
                </a:r>
                <a14:m>
                  <m:oMath xmlns:m="http://schemas.openxmlformats.org/officeDocument/2006/math">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6613096" y="2216298"/>
                <a:ext cx="3993172" cy="476990"/>
              </a:xfrm>
              <a:prstGeom prst="rect">
                <a:avLst/>
              </a:prstGeom>
              <a:blipFill rotWithShape="0">
                <a:blip r:embed="rId4"/>
                <a:stretch>
                  <a:fillRect l="-2443"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6572278" y="3226953"/>
                <a:ext cx="336012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移到</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r>
                      <a:rPr lang="en-US" altLang="zh-TW" sz="2400" i="1">
                        <a:latin typeface="Cambria Math" charset="0"/>
                      </a:rPr>
                      <m:t>=</m:t>
                    </m:r>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1</m:t>
                        </m:r>
                        <m:r>
                          <a:rPr lang="en-US" altLang="zh-TW" sz="2400" i="1">
                            <a:latin typeface="Cambria Math" charset="0"/>
                          </a:rPr>
                          <m:t>)</m:t>
                        </m:r>
                      </m:sup>
                    </m:sSup>
                    <m:r>
                      <a:rPr lang="en-US" altLang="zh-TW" sz="2400" i="1" dirty="0">
                        <a:latin typeface="Cambria Math" charset="0"/>
                      </a:rPr>
                      <m:t>+</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oMath>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572278" y="3226953"/>
                <a:ext cx="3360126" cy="476990"/>
              </a:xfrm>
              <a:prstGeom prst="rect">
                <a:avLst/>
              </a:prstGeom>
              <a:blipFill rotWithShape="0">
                <a:blip r:embed="rId5"/>
                <a:stretch>
                  <a:fillRect l="-2722" t="-6329" b="-27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6625909" y="4253905"/>
                <a:ext cx="399317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计算</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oMath>
                </a14:m>
                <a:r>
                  <a:rPr lang="zh-CN" altLang="en-US" sz="2400" dirty="0">
                    <a:latin typeface="Microsoft YaHei" charset="-122"/>
                    <a:ea typeface="Microsoft YaHei" charset="-122"/>
                    <a:cs typeface="Microsoft YaHei" charset="-122"/>
                  </a:rPr>
                  <a:t>处的梯度</a:t>
                </a:r>
                <a14:m>
                  <m:oMath xmlns:m="http://schemas.openxmlformats.org/officeDocument/2006/math">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6625909" y="4253905"/>
                <a:ext cx="3993172" cy="476990"/>
              </a:xfrm>
              <a:prstGeom prst="rect">
                <a:avLst/>
              </a:prstGeom>
              <a:blipFill rotWithShape="0">
                <a:blip r:embed="rId6"/>
                <a:stretch>
                  <a:fillRect l="-2443"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625909" y="851226"/>
                <a:ext cx="320093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初始动量</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(0)</m:t>
                        </m:r>
                      </m:sup>
                    </m:sSup>
                    <m:r>
                      <a:rPr lang="en-US" altLang="zh-TW" sz="2400" i="1" dirty="0">
                        <a:latin typeface="Cambria Math" charset="0"/>
                      </a:rPr>
                      <m:t>=</m:t>
                    </m:r>
                    <m:r>
                      <a:rPr lang="en-US" altLang="zh-TW" sz="2400" b="1" i="1" dirty="0" smtClean="0">
                        <a:latin typeface="Cambria Math" charset="0"/>
                      </a:rPr>
                      <m:t>𝟎</m:t>
                    </m:r>
                  </m:oMath>
                </a14:m>
                <a:endParaRPr lang="zh-TW" altLang="en-US" sz="2400" b="1"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625909" y="851226"/>
                <a:ext cx="3200936" cy="476990"/>
              </a:xfrm>
              <a:prstGeom prst="rect">
                <a:avLst/>
              </a:prstGeom>
              <a:blipFill rotWithShape="0">
                <a:blip r:embed="rId7"/>
                <a:stretch>
                  <a:fillRect l="-3048" t="-7692" b="-28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6610622" y="2702434"/>
                <a:ext cx="4798639"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动量</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r>
                      <a:rPr lang="en-US" altLang="zh-TW" sz="2400" i="1" dirty="0">
                        <a:latin typeface="Cambria Math" charset="0"/>
                      </a:rPr>
                      <m:t>= </m:t>
                    </m:r>
                    <m:r>
                      <a:rPr lang="en-US" altLang="zh-TW" sz="2400" i="1" dirty="0" smtClean="0">
                        <a:latin typeface="Cambria Math" charset="0"/>
                        <a:ea typeface="Cambria Math" charset="0"/>
                        <a:cs typeface="Cambria Math" charset="0"/>
                      </a:rPr>
                      <m:t>𝜌</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(0)</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a14:m>
                <a:endParaRPr lang="zh-TW" altLang="en-US" sz="2400" baseline="-250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6610622" y="2702434"/>
                <a:ext cx="4798639" cy="476990"/>
              </a:xfrm>
              <a:prstGeom prst="rect">
                <a:avLst/>
              </a:prstGeom>
              <a:blipFill rotWithShape="0">
                <a:blip r:embed="rId8"/>
                <a:stretch>
                  <a:fillRect l="-1904" t="-6329" b="-27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6619139" y="4656993"/>
                <a:ext cx="5009610"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动量</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2</m:t>
                        </m:r>
                        <m:r>
                          <a:rPr lang="en-US" altLang="zh-TW" sz="2400" i="1">
                            <a:latin typeface="Cambria Math" charset="0"/>
                            <a:ea typeface="Microsoft YaHei" charset="-122"/>
                            <a:cs typeface="Microsoft YaHei" charset="-122"/>
                          </a:rPr>
                          <m:t>)</m:t>
                        </m:r>
                      </m:sup>
                    </m:sSup>
                    <m:r>
                      <a:rPr lang="en-US" altLang="zh-TW" sz="2400" i="1" dirty="0">
                        <a:latin typeface="Cambria Math" charset="0"/>
                      </a:rPr>
                      <m:t>=</m:t>
                    </m:r>
                    <m:r>
                      <a:rPr lang="en-US" altLang="zh-TW" sz="2400" i="1" dirty="0">
                        <a:latin typeface="Cambria Math" charset="0"/>
                        <a:ea typeface="Cambria Math" charset="0"/>
                        <a:cs typeface="Cambria Math" charset="0"/>
                      </a:rPr>
                      <m:t>𝜌</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oMath>
                </a14:m>
                <a:endParaRPr lang="zh-TW" altLang="en-US" sz="24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6619139" y="4656993"/>
                <a:ext cx="5009610" cy="476990"/>
              </a:xfrm>
              <a:prstGeom prst="rect">
                <a:avLst/>
              </a:prstGeom>
              <a:blipFill rotWithShape="0">
                <a:blip r:embed="rId9"/>
                <a:stretch>
                  <a:fillRect l="-1946"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6625909" y="5119587"/>
                <a:ext cx="336012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移到</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3</m:t>
                        </m:r>
                        <m:r>
                          <a:rPr lang="en-US" altLang="zh-TW" sz="2400" i="1">
                            <a:latin typeface="Cambria Math" charset="0"/>
                          </a:rPr>
                          <m:t>)</m:t>
                        </m:r>
                      </m:sup>
                    </m:sSup>
                    <m:r>
                      <a:rPr lang="en-US" altLang="zh-TW" sz="2400" i="1">
                        <a:latin typeface="Cambria Math" charset="0"/>
                      </a:rPr>
                      <m:t>=</m:t>
                    </m:r>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r>
                      <a:rPr lang="en-US" altLang="zh-TW" sz="2400" i="1" dirty="0">
                        <a:latin typeface="Cambria Math" charset="0"/>
                      </a:rPr>
                      <m:t>+</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2</m:t>
                        </m:r>
                        <m:r>
                          <a:rPr lang="en-US" altLang="zh-TW" sz="2400" i="1">
                            <a:latin typeface="Cambria Math" charset="0"/>
                            <a:ea typeface="Microsoft YaHei" charset="-122"/>
                            <a:cs typeface="Microsoft YaHei" charset="-122"/>
                          </a:rPr>
                          <m:t>)</m:t>
                        </m:r>
                      </m:sup>
                    </m:sSup>
                  </m:oMath>
                </a14:m>
                <a:endParaRPr lang="zh-TW" altLang="en-US" sz="24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6625909" y="5119587"/>
                <a:ext cx="3360126" cy="476990"/>
              </a:xfrm>
              <a:prstGeom prst="rect">
                <a:avLst/>
              </a:prstGeom>
              <a:blipFill rotWithShape="0">
                <a:blip r:embed="rId10"/>
                <a:stretch>
                  <a:fillRect l="-2904" t="-6410" b="-29487"/>
                </a:stretch>
              </a:blipFill>
            </p:spPr>
            <p:txBody>
              <a:bodyPr/>
              <a:lstStyle/>
              <a:p>
                <a:r>
                  <a:rPr lang="zh-CN" altLang="en-US">
                    <a:noFill/>
                  </a:rPr>
                  <a:t> </a:t>
                </a:r>
              </a:p>
            </p:txBody>
          </p:sp>
        </mc:Fallback>
      </mc:AlternateContent>
      <p:cxnSp>
        <p:nvCxnSpPr>
          <p:cNvPr id="34" name="直線單箭頭接點 33"/>
          <p:cNvCxnSpPr/>
          <p:nvPr/>
        </p:nvCxnSpPr>
        <p:spPr>
          <a:xfrm>
            <a:off x="3006052" y="3044389"/>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4280402" y="3512568"/>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157384" y="4460694"/>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4752311" y="5706909"/>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1976433" y="5277806"/>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976433" y="4746765"/>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1967581" y="260723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flipV="1">
            <a:off x="4228878" y="3038035"/>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5157385" y="4059418"/>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5227232" y="5641540"/>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2666629" y="5036312"/>
            <a:ext cx="1923316"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移动量</a:t>
            </a:r>
            <a:endParaRPr lang="zh-TW" altLang="en-US" sz="2400" dirty="0">
              <a:latin typeface="Microsoft YaHei" charset="-122"/>
              <a:ea typeface="Microsoft YaHei" charset="-122"/>
              <a:cs typeface="Microsoft YaHei" charset="-122"/>
            </a:endParaRPr>
          </a:p>
        </p:txBody>
      </p:sp>
      <p:sp>
        <p:nvSpPr>
          <p:cNvPr id="45" name="文字方塊 44"/>
          <p:cNvSpPr txBox="1"/>
          <p:nvPr/>
        </p:nvSpPr>
        <p:spPr>
          <a:xfrm>
            <a:off x="2666629" y="4537021"/>
            <a:ext cx="1923316"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梯度</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6" name="文字方塊 45"/>
              <p:cNvSpPr txBox="1"/>
              <p:nvPr/>
            </p:nvSpPr>
            <p:spPr>
              <a:xfrm>
                <a:off x="2579019" y="2978100"/>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1</m:t>
                          </m:r>
                          <m:r>
                            <a:rPr lang="en-US" altLang="zh-TW" sz="2400" i="1">
                              <a:latin typeface="Cambria Math" charset="0"/>
                            </a:rPr>
                            <m:t>)</m:t>
                          </m:r>
                        </m:sup>
                      </m:sSup>
                    </m:oMath>
                  </m:oMathPara>
                </a14:m>
                <a:endParaRPr lang="zh-TW" altLang="en-US" sz="2400" baseline="-250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2579019" y="2978100"/>
                <a:ext cx="689088" cy="476990"/>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3667986" y="3536864"/>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oMath>
                  </m:oMathPara>
                </a14:m>
                <a:endParaRPr lang="zh-TW" altLang="en-US" sz="2400" baseline="-250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3667986" y="3536864"/>
                <a:ext cx="689088" cy="47699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4431205" y="4191936"/>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3</m:t>
                          </m:r>
                          <m:r>
                            <a:rPr lang="en-US" altLang="zh-TW" sz="2400" i="1">
                              <a:latin typeface="Cambria Math" charset="0"/>
                            </a:rPr>
                            <m:t>)</m:t>
                          </m:r>
                        </m:sup>
                      </m:sSup>
                    </m:oMath>
                  </m:oMathPara>
                </a14:m>
                <a:endParaRPr lang="zh-TW" altLang="en-US" sz="2400" baseline="-250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4431205" y="4191936"/>
                <a:ext cx="689088" cy="47699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4570718" y="5185828"/>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4</m:t>
                          </m:r>
                          <m:r>
                            <a:rPr lang="en-US" altLang="zh-TW" sz="2400" i="1">
                              <a:latin typeface="Cambria Math" charset="0"/>
                            </a:rPr>
                            <m:t>)</m:t>
                          </m:r>
                        </m:sup>
                      </m:sSup>
                    </m:oMath>
                  </m:oMathPara>
                </a14:m>
                <a:endParaRPr lang="zh-TW" altLang="en-US" sz="2400" baseline="-25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4570718" y="5185828"/>
                <a:ext cx="689088" cy="476990"/>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2467216" y="2400300"/>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m:oMathPara>
                </a14:m>
                <a:endParaRPr lang="zh-TW" altLang="en-US" sz="2400" baseline="-250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2467216" y="2400300"/>
                <a:ext cx="689088" cy="476990"/>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028347" y="2572537"/>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m:oMathPara>
                </a14:m>
                <a:endParaRPr lang="zh-TW" altLang="en-US" sz="2400" baseline="-250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028347" y="2572537"/>
                <a:ext cx="689088" cy="476990"/>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5512977" y="3639799"/>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3</m:t>
                          </m:r>
                          <m:r>
                            <a:rPr lang="en-US" altLang="zh-TW" sz="2400" i="1">
                              <a:latin typeface="Cambria Math" charset="0"/>
                            </a:rPr>
                            <m:t>)</m:t>
                          </m:r>
                        </m:sup>
                      </m:sSup>
                    </m:oMath>
                  </m:oMathPara>
                </a14:m>
                <a:endParaRPr lang="zh-TW" altLang="en-US" sz="2400" baseline="-250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5512977" y="3639799"/>
                <a:ext cx="689088" cy="476990"/>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5505853" y="5381294"/>
                <a:ext cx="689088"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4</m:t>
                          </m:r>
                          <m:r>
                            <a:rPr lang="en-US" altLang="zh-TW" sz="2400" i="1">
                              <a:latin typeface="Cambria Math" charset="0"/>
                            </a:rPr>
                            <m:t>)</m:t>
                          </m:r>
                        </m:sup>
                      </m:sSup>
                    </m:oMath>
                  </m:oMathPara>
                </a14:m>
                <a:endParaRPr lang="zh-TW" altLang="en-US" sz="2400" baseline="-250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5505853" y="5381294"/>
                <a:ext cx="689088" cy="476990"/>
              </a:xfrm>
              <a:prstGeom prst="rect">
                <a:avLst/>
              </a:prstGeom>
              <a:blipFill rotWithShape="0">
                <a:blip r:embed="rId18"/>
                <a:stretch>
                  <a:fillRect/>
                </a:stretch>
              </a:blipFill>
            </p:spPr>
            <p:txBody>
              <a:bodyPr/>
              <a:lstStyle/>
              <a:p>
                <a:r>
                  <a:rPr lang="zh-CN" altLang="en-US">
                    <a:noFill/>
                  </a:rPr>
                  <a:t> </a:t>
                </a:r>
              </a:p>
            </p:txBody>
          </p:sp>
        </mc:Fallback>
      </mc:AlternateContent>
      <p:sp>
        <p:nvSpPr>
          <p:cNvPr id="54" name="橢圓 53"/>
          <p:cNvSpPr/>
          <p:nvPr/>
        </p:nvSpPr>
        <p:spPr>
          <a:xfrm>
            <a:off x="2806902" y="289594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p:cNvCxnSpPr/>
          <p:nvPr/>
        </p:nvCxnSpPr>
        <p:spPr>
          <a:xfrm>
            <a:off x="4293123" y="3495864"/>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252929" y="3512688"/>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170403" y="4503974"/>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H="1">
            <a:off x="4495615" y="4492400"/>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H="1" flipV="1">
            <a:off x="4807326" y="5618034"/>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5191257" y="5706909"/>
            <a:ext cx="30800" cy="1044483"/>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6734789" y="5581463"/>
            <a:ext cx="4668976"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charset="-122"/>
                <a:ea typeface="Microsoft YaHei" charset="-122"/>
                <a:cs typeface="Microsoft YaHei" charset="-122"/>
              </a:rPr>
              <a:t>移动量不仅与梯度有关，还与前一时刻的移动量有关。</a:t>
            </a:r>
            <a:endParaRPr lang="zh-TW" altLang="en-US" sz="2400" dirty="0">
              <a:solidFill>
                <a:schemeClr val="bg1"/>
              </a:solidFill>
            </a:endParaRPr>
          </a:p>
        </p:txBody>
      </p:sp>
      <p:cxnSp>
        <p:nvCxnSpPr>
          <p:cNvPr id="55" name="直線單箭頭接點 54"/>
          <p:cNvCxnSpPr/>
          <p:nvPr/>
        </p:nvCxnSpPr>
        <p:spPr>
          <a:xfrm>
            <a:off x="1962881" y="5776486"/>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2666629" y="5535603"/>
            <a:ext cx="3031038"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上一时刻的移动量</a:t>
            </a:r>
            <a:endParaRPr lang="zh-TW" altLang="en-US" sz="2400" dirty="0">
              <a:latin typeface="Microsoft YaHei" charset="-122"/>
              <a:ea typeface="Microsoft YaHei" charset="-122"/>
              <a:cs typeface="Microsoft YaHei" charset="-122"/>
            </a:endParaRPr>
          </a:p>
        </p:txBody>
      </p:sp>
      <p:sp>
        <p:nvSpPr>
          <p:cNvPr id="58" name="文字方塊 57"/>
          <p:cNvSpPr txBox="1"/>
          <p:nvPr/>
        </p:nvSpPr>
        <p:spPr>
          <a:xfrm>
            <a:off x="2133377" y="1542088"/>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400" dirty="0">
                <a:solidFill>
                  <a:schemeClr val="bg1"/>
                </a:solidFill>
                <a:latin typeface="Microsoft YaHei" charset="-122"/>
                <a:ea typeface="Microsoft YaHei" charset="-122"/>
                <a:cs typeface="Microsoft YaHei" charset="-122"/>
              </a:rPr>
              <a:t>动量：上一时刻的动量减去当前的梯度</a:t>
            </a:r>
            <a:endParaRPr lang="zh-TW"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2875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30" grpId="0"/>
      <p:bldP spid="31" grpId="0"/>
      <p:bldP spid="32" grpId="0"/>
      <p:bldP spid="33" grpId="0"/>
      <p:bldP spid="44" grpId="0"/>
      <p:bldP spid="45" grpId="0"/>
      <p:bldP spid="46" grpId="0"/>
      <p:bldP spid="47" grpId="0"/>
      <p:bldP spid="48" grpId="0"/>
      <p:bldP spid="49" grpId="0"/>
      <p:bldP spid="50" grpId="0"/>
      <p:bldP spid="51" grpId="0"/>
      <p:bldP spid="52" grpId="0"/>
      <p:bldP spid="53" grpId="0"/>
      <p:bldP spid="54" grpId="0" animBg="1"/>
      <p:bldP spid="8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sz="quarter" idx="10"/>
              </p:nvPr>
            </p:nvSpPr>
            <p:spPr>
              <a:xfrm>
                <a:off x="630237" y="1147763"/>
                <a:ext cx="5800487" cy="5237271"/>
              </a:xfrm>
            </p:spPr>
            <p:txBody>
              <a:bodyPr/>
              <a:lstStyle/>
              <a:p>
                <a:r>
                  <a:rPr lang="zh-CN" altLang="en-US" dirty="0"/>
                  <a:t>事实上，</a:t>
                </a:r>
                <a14:m>
                  <m:oMath xmlns:m="http://schemas.openxmlformats.org/officeDocument/2006/math">
                    <m:sSup>
                      <m:sSupPr>
                        <m:ctrlPr>
                          <a:rPr lang="en-US" altLang="zh-TW" i="1">
                            <a:latin typeface="Cambria Math" panose="02040503050406030204" pitchFamily="18" charset="0"/>
                          </a:rPr>
                        </m:ctrlPr>
                      </m:sSupPr>
                      <m:e>
                        <m:r>
                          <a:rPr lang="en-US" altLang="zh-CN" b="1" i="1">
                            <a:latin typeface="Cambria Math" charset="0"/>
                          </a:rPr>
                          <m:t>𝒗</m:t>
                        </m:r>
                      </m:e>
                      <m:sup>
                        <m:r>
                          <a:rPr lang="en-US" altLang="zh-TW" i="1">
                            <a:latin typeface="Cambria Math" charset="0"/>
                          </a:rPr>
                          <m:t>(</m:t>
                        </m:r>
                        <m:r>
                          <a:rPr lang="en-US" altLang="zh-CN" i="1">
                            <a:latin typeface="Cambria Math" charset="0"/>
                          </a:rPr>
                          <m:t>𝑡</m:t>
                        </m:r>
                        <m:r>
                          <a:rPr lang="en-US" altLang="zh-TW" i="1">
                            <a:latin typeface="Cambria Math" charset="0"/>
                          </a:rPr>
                          <m:t>)</m:t>
                        </m:r>
                      </m:sup>
                    </m:sSup>
                  </m:oMath>
                </a14:m>
                <a:r>
                  <a:rPr lang="en-US" altLang="zh-TW" dirty="0"/>
                  <a:t> </a:t>
                </a:r>
                <a:r>
                  <a:rPr lang="zh-CN" altLang="en-US" dirty="0"/>
                  <a:t>为之前所有梯度</a:t>
                </a:r>
                <a14:m>
                  <m:oMath xmlns:m="http://schemas.openxmlformats.org/officeDocument/2006/math">
                    <m:sSup>
                      <m:sSupPr>
                        <m:ctrlPr>
                          <a:rPr lang="en-US" altLang="zh-TW" i="1">
                            <a:latin typeface="Cambria Math" panose="02040503050406030204" pitchFamily="18" charset="0"/>
                          </a:rPr>
                        </m:ctrlPr>
                      </m:sSupPr>
                      <m:e>
                        <m:r>
                          <a:rPr kumimoji="1" lang="en-US" altLang="zh-CN" b="1" i="1">
                            <a:latin typeface="Cambria Math" charset="0"/>
                            <a:ea typeface="Cambria Math" charset="0"/>
                            <a:cs typeface="Cambria Math" charset="0"/>
                          </a:rPr>
                          <m:t>𝒈</m:t>
                        </m:r>
                      </m:e>
                      <m:sup>
                        <m:r>
                          <a:rPr lang="en-US" altLang="zh-TW" i="1">
                            <a:latin typeface="Cambria Math" charset="0"/>
                          </a:rPr>
                          <m:t>(</m:t>
                        </m:r>
                        <m:r>
                          <a:rPr lang="en-US" altLang="zh-CN" i="1">
                            <a:latin typeface="Cambria Math" charset="0"/>
                          </a:rPr>
                          <m:t>0</m:t>
                        </m:r>
                        <m:r>
                          <a:rPr lang="en-US" altLang="zh-TW" i="1">
                            <a:latin typeface="Cambria Math" charset="0"/>
                          </a:rPr>
                          <m:t>)</m:t>
                        </m:r>
                      </m:sup>
                    </m:sSup>
                  </m:oMath>
                </a14:m>
                <a:r>
                  <a:rPr lang="en-US" altLang="zh-TW" dirty="0"/>
                  <a:t>,</a:t>
                </a:r>
                <a14:m>
                  <m:oMath xmlns:m="http://schemas.openxmlformats.org/officeDocument/2006/math">
                    <m:sSup>
                      <m:sSupPr>
                        <m:ctrlPr>
                          <a:rPr lang="en-US" altLang="zh-TW" i="1">
                            <a:latin typeface="Cambria Math" panose="02040503050406030204" pitchFamily="18" charset="0"/>
                          </a:rPr>
                        </m:ctrlPr>
                      </m:sSupPr>
                      <m:e>
                        <m:r>
                          <a:rPr kumimoji="1" lang="en-US" altLang="zh-CN" b="1" i="1">
                            <a:latin typeface="Cambria Math" charset="0"/>
                            <a:ea typeface="Cambria Math" charset="0"/>
                            <a:cs typeface="Cambria Math" charset="0"/>
                          </a:rPr>
                          <m:t>𝒈</m:t>
                        </m:r>
                      </m:e>
                      <m:sup>
                        <m:r>
                          <a:rPr lang="en-US" altLang="zh-TW" i="1">
                            <a:latin typeface="Cambria Math" charset="0"/>
                          </a:rPr>
                          <m:t>(</m:t>
                        </m:r>
                        <m:r>
                          <a:rPr lang="en-US" altLang="zh-CN" i="1">
                            <a:latin typeface="Cambria Math" charset="0"/>
                          </a:rPr>
                          <m:t>1</m:t>
                        </m:r>
                        <m:r>
                          <a:rPr lang="en-US" altLang="zh-TW" i="1">
                            <a:latin typeface="Cambria Math" charset="0"/>
                          </a:rPr>
                          <m:t>)</m:t>
                        </m:r>
                      </m:sup>
                    </m:sSup>
                    <m:r>
                      <a:rPr lang="en-US" altLang="zh-TW" i="1">
                        <a:latin typeface="Cambria Math" charset="0"/>
                      </a:rPr>
                      <m:t>, …</m:t>
                    </m:r>
                    <m:sSup>
                      <m:sSupPr>
                        <m:ctrlPr>
                          <a:rPr lang="en-US" altLang="zh-TW" i="1">
                            <a:latin typeface="Cambria Math" panose="02040503050406030204" pitchFamily="18" charset="0"/>
                          </a:rPr>
                        </m:ctrlPr>
                      </m:sSupPr>
                      <m:e>
                        <m:r>
                          <a:rPr kumimoji="1" lang="en-US" altLang="zh-CN" b="1" i="1">
                            <a:latin typeface="Cambria Math" charset="0"/>
                            <a:ea typeface="Cambria Math" charset="0"/>
                            <a:cs typeface="Cambria Math" charset="0"/>
                          </a:rPr>
                          <m:t>𝒈</m:t>
                        </m:r>
                      </m:e>
                      <m:sup>
                        <m:r>
                          <a:rPr lang="en-US" altLang="zh-TW" i="1">
                            <a:latin typeface="Cambria Math" charset="0"/>
                          </a:rPr>
                          <m:t>(</m:t>
                        </m:r>
                        <m:r>
                          <a:rPr lang="en-US" altLang="zh-CN" i="1">
                            <a:latin typeface="Cambria Math" charset="0"/>
                          </a:rPr>
                          <m:t>𝑡</m:t>
                        </m:r>
                        <m:r>
                          <a:rPr lang="en-US" altLang="zh-CN" i="1">
                            <a:latin typeface="Cambria Math" charset="0"/>
                          </a:rPr>
                          <m:t>)</m:t>
                        </m:r>
                      </m:sup>
                    </m:sSup>
                  </m:oMath>
                </a14:m>
                <a:r>
                  <a:rPr lang="zh-CN" altLang="en-US" dirty="0"/>
                  <a:t>的加权和</a:t>
                </a:r>
                <a:endParaRPr lang="zh-TW" altLang="en-US" dirty="0"/>
              </a:p>
              <a:p>
                <a:endParaRPr kumimoji="1"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sz="quarter" idx="10"/>
              </p:nvPr>
            </p:nvSpPr>
            <p:spPr>
              <a:xfrm>
                <a:off x="630237" y="1147763"/>
                <a:ext cx="5800487" cy="5237271"/>
              </a:xfrm>
              <a:blipFill rotWithShape="0">
                <a:blip r:embed="rId3"/>
                <a:stretch>
                  <a:fillRect l="-1786"/>
                </a:stretch>
              </a:blipFill>
            </p:spPr>
            <p:txBody>
              <a:bodyPr/>
              <a:lstStyle/>
              <a:p>
                <a:r>
                  <a:rPr lang="zh-CN" altLang="en-US">
                    <a:noFill/>
                  </a:rPr>
                  <a:t> </a:t>
                </a:r>
              </a:p>
            </p:txBody>
          </p:sp>
        </mc:Fallback>
      </mc:AlternateContent>
      <p:sp>
        <p:nvSpPr>
          <p:cNvPr id="2" name="標題 1"/>
          <p:cNvSpPr>
            <a:spLocks noGrp="1"/>
          </p:cNvSpPr>
          <p:nvPr>
            <p:ph type="title"/>
          </p:nvPr>
        </p:nvSpPr>
        <p:spPr/>
        <p:txBody>
          <a:bodyPr/>
          <a:lstStyle/>
          <a:p>
            <a:r>
              <a:rPr lang="zh-CN" altLang="en-US" dirty="0"/>
              <a:t>动量法</a:t>
            </a:r>
            <a:endParaRPr lang="zh-TW" altLang="en-US" dirty="0"/>
          </a:p>
        </p:txBody>
      </p:sp>
      <mc:AlternateContent xmlns:mc="http://schemas.openxmlformats.org/markup-compatibility/2006" xmlns:a14="http://schemas.microsoft.com/office/drawing/2010/main">
        <mc:Choice Requires="a14">
          <p:sp>
            <p:nvSpPr>
              <p:cNvPr id="62" name="文字方塊 57"/>
              <p:cNvSpPr txBox="1"/>
              <p:nvPr/>
            </p:nvSpPr>
            <p:spPr>
              <a:xfrm>
                <a:off x="-103592" y="2717686"/>
                <a:ext cx="2580542"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rPr>
                            <m:t>(</m:t>
                          </m:r>
                          <m:r>
                            <a:rPr lang="en-US" altLang="zh-CN" sz="2400" i="1">
                              <a:latin typeface="Cambria Math" charset="0"/>
                            </a:rPr>
                            <m:t>0</m:t>
                          </m:r>
                          <m:r>
                            <a:rPr lang="en-US" altLang="zh-TW" sz="2400" i="1">
                              <a:latin typeface="Cambria Math" charset="0"/>
                            </a:rPr>
                            <m:t>)</m:t>
                          </m:r>
                        </m:sup>
                      </m:sSup>
                      <m:r>
                        <a:rPr lang="en-US" altLang="zh-TW" sz="2400" b="0" i="1" smtClean="0">
                          <a:latin typeface="Cambria Math" charset="0"/>
                        </a:rPr>
                        <m:t>=0</m:t>
                      </m:r>
                    </m:oMath>
                  </m:oMathPara>
                </a14:m>
                <a:endParaRPr lang="zh-TW" altLang="en-US" sz="2400" dirty="0"/>
              </a:p>
            </p:txBody>
          </p:sp>
        </mc:Choice>
        <mc:Fallback xmlns="">
          <p:sp>
            <p:nvSpPr>
              <p:cNvPr id="62" name="文字方塊 57"/>
              <p:cNvSpPr txBox="1">
                <a:spLocks noRot="1" noChangeAspect="1" noMove="1" noResize="1" noEditPoints="1" noAdjustHandles="1" noChangeArrowheads="1" noChangeShapeType="1" noTextEdit="1"/>
              </p:cNvSpPr>
              <p:nvPr/>
            </p:nvSpPr>
            <p:spPr>
              <a:xfrm>
                <a:off x="-103592" y="2717686"/>
                <a:ext cx="2580542" cy="47699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59"/>
              <p:cNvSpPr txBox="1"/>
              <p:nvPr/>
            </p:nvSpPr>
            <p:spPr>
              <a:xfrm>
                <a:off x="393988" y="3177588"/>
                <a:ext cx="4570919" cy="4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(1)</m:t>
                          </m:r>
                        </m:sup>
                      </m:sSup>
                      <m:r>
                        <a:rPr lang="en-US" altLang="zh-TW" sz="2400" b="0" i="1" smtClean="0">
                          <a:latin typeface="Cambria Math" charset="0"/>
                          <a:ea typeface="Microsoft YaHei" charset="-122"/>
                          <a:cs typeface="Microsoft YaHei" charset="-122"/>
                        </a:rPr>
                        <m:t>=</m:t>
                      </m:r>
                      <m:r>
                        <a:rPr lang="en-US" altLang="zh-TW" sz="2400" i="1" dirty="0">
                          <a:latin typeface="Cambria Math" charset="0"/>
                          <a:ea typeface="Cambria Math" charset="0"/>
                          <a:cs typeface="Cambria Math" charset="0"/>
                        </a:rPr>
                        <m:t>𝜌</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(0)</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d>
                            <m:dPr>
                              <m:ctrlPr>
                                <a:rPr lang="en-US" altLang="zh-TW" sz="2400" i="1">
                                  <a:latin typeface="Cambria Math" panose="02040503050406030204" pitchFamily="18" charset="0"/>
                                </a:rPr>
                              </m:ctrlPr>
                            </m:dPr>
                            <m:e>
                              <m:r>
                                <a:rPr lang="en-US" altLang="zh-CN" sz="2400" b="0" i="1" smtClean="0">
                                  <a:latin typeface="Cambria Math" charset="0"/>
                                </a:rPr>
                                <m:t>1</m:t>
                              </m:r>
                            </m:e>
                          </m:d>
                        </m:sup>
                      </m:sSup>
                      <m:r>
                        <a:rPr lang="en-US" altLang="zh-TW" sz="2400" b="0" i="1" smtClean="0">
                          <a:latin typeface="Cambria Math" charset="0"/>
                        </a:rPr>
                        <m:t>=</m:t>
                      </m:r>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m:oMathPara>
                </a14:m>
                <a:endParaRPr lang="zh-TW" altLang="en-US" sz="2400" baseline="-25000" dirty="0"/>
              </a:p>
            </p:txBody>
          </p:sp>
        </mc:Choice>
        <mc:Fallback xmlns="">
          <p:sp>
            <p:nvSpPr>
              <p:cNvPr id="63" name="文字方塊 59"/>
              <p:cNvSpPr txBox="1">
                <a:spLocks noRot="1" noChangeAspect="1" noMove="1" noResize="1" noEditPoints="1" noAdjustHandles="1" noChangeArrowheads="1" noChangeShapeType="1" noTextEdit="1"/>
              </p:cNvSpPr>
              <p:nvPr/>
            </p:nvSpPr>
            <p:spPr>
              <a:xfrm>
                <a:off x="393988" y="3177588"/>
                <a:ext cx="4570919" cy="48667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1"/>
              <p:cNvSpPr txBox="1"/>
              <p:nvPr/>
            </p:nvSpPr>
            <p:spPr>
              <a:xfrm>
                <a:off x="91061" y="3747226"/>
                <a:ext cx="6339663" cy="4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2</m:t>
                          </m:r>
                          <m:r>
                            <a:rPr lang="en-US" altLang="zh-TW" sz="2400" i="1">
                              <a:latin typeface="Cambria Math" charset="0"/>
                              <a:ea typeface="Microsoft YaHei" charset="-122"/>
                              <a:cs typeface="Microsoft YaHei" charset="-122"/>
                            </a:rPr>
                            <m:t>)</m:t>
                          </m:r>
                        </m:sup>
                      </m:sSup>
                      <m:r>
                        <a:rPr lang="en-US" altLang="zh-TW" sz="2400" b="0" i="1" smtClean="0">
                          <a:latin typeface="Cambria Math" charset="0"/>
                          <a:ea typeface="Microsoft YaHei" charset="-122"/>
                          <a:cs typeface="Microsoft YaHei" charset="-122"/>
                        </a:rPr>
                        <m:t>=</m:t>
                      </m:r>
                      <m:r>
                        <a:rPr lang="en-US" altLang="zh-TW" sz="2400" i="1" dirty="0">
                          <a:latin typeface="Cambria Math" charset="0"/>
                          <a:ea typeface="Cambria Math" charset="0"/>
                          <a:cs typeface="Cambria Math" charset="0"/>
                        </a:rPr>
                        <m:t>𝜌</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d>
                            <m:dPr>
                              <m:ctrlPr>
                                <a:rPr lang="en-US" altLang="zh-TW" sz="2400" i="1">
                                  <a:latin typeface="Cambria Math" panose="02040503050406030204" pitchFamily="18" charset="0"/>
                                </a:rPr>
                              </m:ctrlPr>
                            </m:dPr>
                            <m:e>
                              <m:r>
                                <a:rPr lang="en-US" altLang="zh-CN" sz="2400" b="0" i="1" smtClean="0">
                                  <a:latin typeface="Cambria Math" charset="0"/>
                                </a:rPr>
                                <m:t>2</m:t>
                              </m:r>
                            </m:e>
                          </m:d>
                        </m:sup>
                      </m:sSup>
                      <m:r>
                        <a:rPr lang="en-US" altLang="zh-TW" sz="2400" b="0" i="1" smtClean="0">
                          <a:latin typeface="Cambria Math" charset="0"/>
                        </a:rPr>
                        <m:t>=</m:t>
                      </m:r>
                      <m:r>
                        <a:rPr lang="en-US" altLang="zh-TW" sz="2400" i="1" dirty="0">
                          <a:latin typeface="Cambria Math" charset="0"/>
                        </a:rPr>
                        <m:t>−</m:t>
                      </m:r>
                      <m:r>
                        <a:rPr lang="en-US" altLang="zh-TW" sz="2400" i="1" dirty="0">
                          <a:latin typeface="Cambria Math" charset="0"/>
                          <a:ea typeface="Cambria Math" charset="0"/>
                          <a:cs typeface="Cambria Math" charset="0"/>
                        </a:rPr>
                        <m:t>𝜌</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d>
                            <m:dPr>
                              <m:ctrlPr>
                                <a:rPr lang="en-US" altLang="zh-TW" sz="2400" i="1">
                                  <a:latin typeface="Cambria Math" panose="02040503050406030204" pitchFamily="18" charset="0"/>
                                </a:rPr>
                              </m:ctrlPr>
                            </m:dPr>
                            <m:e>
                              <m:r>
                                <a:rPr lang="en-US" altLang="zh-CN" sz="2400" b="0" i="1" smtClean="0">
                                  <a:latin typeface="Cambria Math" charset="0"/>
                                </a:rPr>
                                <m:t>1</m:t>
                              </m:r>
                            </m:e>
                          </m:d>
                        </m:sup>
                      </m:sSup>
                      <m:r>
                        <a:rPr lang="en-US" altLang="zh-TW" sz="2400" b="0" i="1" smtClean="0">
                          <a:latin typeface="Cambria Math" charset="0"/>
                        </a:rPr>
                        <m:t>−</m:t>
                      </m:r>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m:oMathPara>
                </a14:m>
                <a:endParaRPr lang="zh-TW" altLang="en-US" sz="2400" baseline="-25000" dirty="0"/>
              </a:p>
            </p:txBody>
          </p:sp>
        </mc:Choice>
        <mc:Fallback xmlns="">
          <p:sp>
            <p:nvSpPr>
              <p:cNvPr id="64" name="文字方塊 61"/>
              <p:cNvSpPr txBox="1">
                <a:spLocks noRot="1" noChangeAspect="1" noMove="1" noResize="1" noEditPoints="1" noAdjustHandles="1" noChangeArrowheads="1" noChangeShapeType="1" noTextEdit="1"/>
              </p:cNvSpPr>
              <p:nvPr/>
            </p:nvSpPr>
            <p:spPr>
              <a:xfrm>
                <a:off x="91061" y="3747226"/>
                <a:ext cx="6339663" cy="486672"/>
              </a:xfrm>
              <a:prstGeom prst="rect">
                <a:avLst/>
              </a:prstGeom>
              <a:blipFill rotWithShape="0">
                <a:blip r:embed="rId6"/>
                <a:stretch>
                  <a:fillRect/>
                </a:stretch>
              </a:blipFill>
            </p:spPr>
            <p:txBody>
              <a:bodyPr/>
              <a:lstStyle/>
              <a:p>
                <a:r>
                  <a:rPr lang="zh-CN" altLang="en-US">
                    <a:noFill/>
                  </a:rPr>
                  <a:t> </a:t>
                </a:r>
              </a:p>
            </p:txBody>
          </p:sp>
        </mc:Fallback>
      </mc:AlternateContent>
      <p:sp>
        <p:nvSpPr>
          <p:cNvPr id="65" name="文字方塊 62"/>
          <p:cNvSpPr txBox="1"/>
          <p:nvPr/>
        </p:nvSpPr>
        <p:spPr>
          <a:xfrm rot="5400000">
            <a:off x="1068641" y="4302929"/>
            <a:ext cx="798660" cy="461665"/>
          </a:xfrm>
          <a:prstGeom prst="rect">
            <a:avLst/>
          </a:prstGeom>
          <a:noFill/>
        </p:spPr>
        <p:txBody>
          <a:bodyPr wrap="square" rtlCol="0">
            <a:spAutoFit/>
          </a:bodyPr>
          <a:lstStyle/>
          <a:p>
            <a:r>
              <a:rPr lang="en-US" altLang="zh-TW" sz="2400" dirty="0"/>
              <a:t>……</a:t>
            </a:r>
            <a:endParaRPr lang="zh-TW" altLang="en-US" sz="2400" baseline="-25000" dirty="0"/>
          </a:p>
        </p:txBody>
      </p:sp>
      <mc:AlternateContent xmlns:mc="http://schemas.openxmlformats.org/markup-compatibility/2006" xmlns:a14="http://schemas.microsoft.com/office/drawing/2010/main">
        <mc:Choice Requires="a14">
          <p:sp>
            <p:nvSpPr>
              <p:cNvPr id="37" name="文字方塊 61"/>
              <p:cNvSpPr txBox="1"/>
              <p:nvPr/>
            </p:nvSpPr>
            <p:spPr>
              <a:xfrm>
                <a:off x="48230" y="4484394"/>
                <a:ext cx="4044062"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𝑡</m:t>
                          </m:r>
                          <m:r>
                            <a:rPr lang="en-US" altLang="zh-TW" sz="2400" i="1">
                              <a:latin typeface="Cambria Math" charset="0"/>
                              <a:ea typeface="Microsoft YaHei" charset="-122"/>
                              <a:cs typeface="Microsoft YaHei" charset="-122"/>
                            </a:rPr>
                            <m:t>)</m:t>
                          </m:r>
                        </m:sup>
                      </m:sSup>
                      <m:r>
                        <a:rPr lang="en-US" altLang="zh-TW" sz="2400" b="0" i="1" smtClean="0">
                          <a:latin typeface="Cambria Math" charset="0"/>
                          <a:ea typeface="Microsoft YaHei" charset="-122"/>
                          <a:cs typeface="Microsoft YaHei" charset="-122"/>
                        </a:rPr>
                        <m:t>=</m:t>
                      </m:r>
                      <m:r>
                        <a:rPr lang="en-US" altLang="zh-TW" sz="2400" i="1" dirty="0">
                          <a:latin typeface="Cambria Math" charset="0"/>
                          <a:ea typeface="Cambria Math" charset="0"/>
                          <a:cs typeface="Cambria Math" charset="0"/>
                        </a:rPr>
                        <m:t>𝜌</m:t>
                      </m:r>
                      <m:sSup>
                        <m:sSupPr>
                          <m:ctrlPr>
                            <a:rPr lang="en-US" altLang="zh-TW" sz="2400" i="1" smtClean="0">
                              <a:solidFill>
                                <a:srgbClr val="C00000"/>
                              </a:solidFill>
                              <a:latin typeface="Cambria Math" panose="02040503050406030204" pitchFamily="18" charset="0"/>
                              <a:ea typeface="Microsoft YaHei" charset="-122"/>
                              <a:cs typeface="Microsoft YaHei" charset="-122"/>
                            </a:rPr>
                          </m:ctrlPr>
                        </m:sSupPr>
                        <m:e>
                          <m:r>
                            <a:rPr lang="en-US" altLang="zh-CN" sz="2400" b="1" i="1">
                              <a:solidFill>
                                <a:srgbClr val="C00000"/>
                              </a:solidFill>
                              <a:latin typeface="Cambria Math" charset="0"/>
                              <a:ea typeface="Microsoft YaHei" charset="-122"/>
                              <a:cs typeface="Microsoft YaHei" charset="-122"/>
                            </a:rPr>
                            <m:t>𝒗</m:t>
                          </m:r>
                        </m:e>
                        <m:sup>
                          <m:r>
                            <a:rPr lang="en-US" altLang="zh-TW" sz="2400" i="1">
                              <a:solidFill>
                                <a:srgbClr val="C00000"/>
                              </a:solidFill>
                              <a:latin typeface="Cambria Math" charset="0"/>
                              <a:ea typeface="Microsoft YaHei" charset="-122"/>
                              <a:cs typeface="Microsoft YaHei" charset="-122"/>
                            </a:rPr>
                            <m:t>(</m:t>
                          </m:r>
                          <m:r>
                            <a:rPr lang="en-US" altLang="zh-TW" sz="2400" b="0" i="1" smtClean="0">
                              <a:solidFill>
                                <a:srgbClr val="C00000"/>
                              </a:solidFill>
                              <a:latin typeface="Cambria Math" charset="0"/>
                              <a:ea typeface="Microsoft YaHei" charset="-122"/>
                              <a:cs typeface="Microsoft YaHei" charset="-122"/>
                            </a:rPr>
                            <m:t>𝑡</m:t>
                          </m:r>
                          <m:r>
                            <a:rPr lang="en-US" altLang="zh-TW" sz="2400" b="0" i="1" smtClean="0">
                              <a:solidFill>
                                <a:srgbClr val="C00000"/>
                              </a:solidFill>
                              <a:latin typeface="Cambria Math" charset="0"/>
                              <a:ea typeface="Microsoft YaHei" charset="-122"/>
                              <a:cs typeface="Microsoft YaHei" charset="-122"/>
                            </a:rPr>
                            <m:t>−1)</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TW" sz="2400" b="0" i="1" smtClean="0">
                              <a:latin typeface="Cambria Math" charset="0"/>
                            </a:rPr>
                            <m:t>𝑡</m:t>
                          </m:r>
                          <m:r>
                            <a:rPr lang="en-US" altLang="zh-TW" sz="2400" i="1">
                              <a:latin typeface="Cambria Math" charset="0"/>
                            </a:rPr>
                            <m:t>)</m:t>
                          </m:r>
                        </m:sup>
                      </m:sSup>
                    </m:oMath>
                  </m:oMathPara>
                </a14:m>
                <a:endParaRPr lang="zh-TW" altLang="en-US" sz="2400" baseline="-25000" dirty="0"/>
              </a:p>
            </p:txBody>
          </p:sp>
        </mc:Choice>
        <mc:Fallback xmlns="">
          <p:sp>
            <p:nvSpPr>
              <p:cNvPr id="37" name="文字方塊 61"/>
              <p:cNvSpPr txBox="1">
                <a:spLocks noRot="1" noChangeAspect="1" noMove="1" noResize="1" noEditPoints="1" noAdjustHandles="1" noChangeArrowheads="1" noChangeShapeType="1" noTextEdit="1"/>
              </p:cNvSpPr>
              <p:nvPr/>
            </p:nvSpPr>
            <p:spPr>
              <a:xfrm>
                <a:off x="48230" y="4484394"/>
                <a:ext cx="4044062" cy="4932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53841" y="5604291"/>
                <a:ext cx="2626040" cy="11679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charset="0"/>
                          <a:ea typeface="Microsoft YaHei" charset="-122"/>
                          <a:cs typeface="Microsoft YaHei" charset="-122"/>
                        </a:rPr>
                        <m:t>=</m:t>
                      </m:r>
                      <m:r>
                        <a:rPr lang="en-US" altLang="zh-TW" sz="2400" i="1" dirty="0">
                          <a:latin typeface="Cambria Math" charset="0"/>
                        </a:rPr>
                        <m:t>−</m:t>
                      </m:r>
                      <m:r>
                        <a:rPr lang="el-GR" altLang="zh-TW" sz="2400" i="1" dirty="0">
                          <a:latin typeface="Cambria Math" charset="0"/>
                        </a:rPr>
                        <m:t>𝜂</m:t>
                      </m:r>
                      <m:nary>
                        <m:naryPr>
                          <m:chr m:val="∑"/>
                          <m:ctrlPr>
                            <a:rPr lang="is-IS" altLang="zh-TW" sz="2400" i="1" dirty="0" smtClean="0">
                              <a:latin typeface="Cambria Math" panose="02040503050406030204" pitchFamily="18" charset="0"/>
                            </a:rPr>
                          </m:ctrlPr>
                        </m:naryPr>
                        <m:sub>
                          <m:r>
                            <m:rPr>
                              <m:brk m:alnAt="23"/>
                            </m:rPr>
                            <a:rPr lang="en-US" altLang="zh-TW" sz="2400" b="0" i="1" dirty="0" smtClean="0">
                              <a:latin typeface="Cambria Math" charset="0"/>
                            </a:rPr>
                            <m:t>𝑗</m:t>
                          </m:r>
                          <m:r>
                            <a:rPr lang="en-US" altLang="zh-TW" sz="2400" b="0" i="1" dirty="0" smtClean="0">
                              <a:latin typeface="Cambria Math" charset="0"/>
                            </a:rPr>
                            <m:t>=1</m:t>
                          </m:r>
                        </m:sub>
                        <m:sup>
                          <m:r>
                            <a:rPr lang="en-US" altLang="zh-TW" sz="2400" b="0" i="1" dirty="0" smtClean="0">
                              <a:latin typeface="Cambria Math" charset="0"/>
                            </a:rPr>
                            <m:t>𝑡</m:t>
                          </m:r>
                        </m:sup>
                        <m:e>
                          <m:sSup>
                            <m:sSupPr>
                              <m:ctrlPr>
                                <a:rPr lang="is-IS" altLang="zh-TW" sz="2400" i="1" dirty="0" smtClean="0">
                                  <a:latin typeface="Cambria Math" panose="02040503050406030204" pitchFamily="18" charset="0"/>
                                </a:rPr>
                              </m:ctrlPr>
                            </m:sSupPr>
                            <m:e>
                              <m:r>
                                <a:rPr lang="en-US" altLang="zh-TW" sz="2400" i="1" dirty="0">
                                  <a:latin typeface="Cambria Math" charset="0"/>
                                  <a:ea typeface="Cambria Math" charset="0"/>
                                  <a:cs typeface="Cambria Math" charset="0"/>
                                </a:rPr>
                                <m:t>𝜌</m:t>
                              </m:r>
                            </m:e>
                            <m:sup>
                              <m:r>
                                <a:rPr lang="en-US" altLang="zh-TW" sz="2400" b="0" i="1" dirty="0" smtClean="0">
                                  <a:latin typeface="Cambria Math" charset="0"/>
                                </a:rPr>
                                <m:t>𝑡</m:t>
                              </m:r>
                              <m:r>
                                <a:rPr lang="en-US" altLang="zh-TW" sz="2400" b="0" i="1" dirty="0" smtClean="0">
                                  <a:latin typeface="Cambria Math" charset="0"/>
                                </a:rPr>
                                <m:t>−</m:t>
                              </m:r>
                              <m:r>
                                <a:rPr lang="en-US" altLang="zh-TW" sz="2400" b="0" i="1" dirty="0" smtClean="0">
                                  <a:latin typeface="Cambria Math" charset="0"/>
                                </a:rPr>
                                <m:t>𝑗</m:t>
                              </m:r>
                            </m:sup>
                          </m:sSup>
                        </m:e>
                      </m:nary>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smtClean="0">
                              <a:latin typeface="Cambria Math" charset="0"/>
                            </a:rPr>
                            <m:t>(</m:t>
                          </m:r>
                          <m:r>
                            <a:rPr lang="en-US" altLang="zh-TW" sz="2400" b="0" i="1" smtClean="0">
                              <a:latin typeface="Cambria Math" charset="0"/>
                            </a:rPr>
                            <m:t>𝑗</m:t>
                          </m:r>
                          <m:r>
                            <a:rPr lang="en-US" altLang="zh-TW" sz="2400" i="1" smtClean="0">
                              <a:latin typeface="Cambria Math" charset="0"/>
                            </a:rPr>
                            <m:t>)</m:t>
                          </m:r>
                        </m:sup>
                      </m:sSup>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053841" y="5604291"/>
                <a:ext cx="2626040" cy="116794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61"/>
              <p:cNvSpPr txBox="1"/>
              <p:nvPr/>
            </p:nvSpPr>
            <p:spPr>
              <a:xfrm>
                <a:off x="614181" y="5099022"/>
                <a:ext cx="5603664" cy="5091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charset="0"/>
                          <a:ea typeface="Microsoft YaHei" charset="-122"/>
                          <a:cs typeface="Microsoft YaHei" charset="-122"/>
                        </a:rPr>
                        <m:t>=</m:t>
                      </m:r>
                      <m:r>
                        <a:rPr lang="en-US" altLang="zh-TW" sz="2400" i="1" dirty="0">
                          <a:latin typeface="Cambria Math" charset="0"/>
                          <a:ea typeface="Cambria Math" charset="0"/>
                          <a:cs typeface="Cambria Math" charset="0"/>
                        </a:rPr>
                        <m:t>𝜌</m:t>
                      </m:r>
                      <m:d>
                        <m:dPr>
                          <m:ctrlPr>
                            <a:rPr lang="is-IS" altLang="zh-TW" sz="2400" i="1" dirty="0" smtClean="0">
                              <a:latin typeface="Cambria Math" panose="02040503050406030204" pitchFamily="18" charset="0"/>
                              <a:ea typeface="Cambria Math" charset="0"/>
                              <a:cs typeface="Cambria Math" charset="0"/>
                            </a:rPr>
                          </m:ctrlPr>
                        </m:dPr>
                        <m:e>
                          <m:r>
                            <a:rPr lang="en-US" altLang="zh-TW" sz="2400" i="1" dirty="0" smtClean="0">
                              <a:solidFill>
                                <a:srgbClr val="C00000"/>
                              </a:solidFill>
                              <a:latin typeface="Cambria Math" charset="0"/>
                            </a:rPr>
                            <m:t>−</m:t>
                          </m:r>
                          <m:r>
                            <a:rPr lang="en-US" altLang="zh-TW" sz="2400" i="1" dirty="0">
                              <a:solidFill>
                                <a:srgbClr val="C00000"/>
                              </a:solidFill>
                              <a:latin typeface="Cambria Math" charset="0"/>
                              <a:ea typeface="Cambria Math" charset="0"/>
                              <a:cs typeface="Cambria Math" charset="0"/>
                            </a:rPr>
                            <m:t>𝜌</m:t>
                          </m:r>
                          <m:sSup>
                            <m:sSupPr>
                              <m:ctrlPr>
                                <a:rPr lang="en-US" altLang="zh-TW" sz="2400" i="1">
                                  <a:solidFill>
                                    <a:srgbClr val="C00000"/>
                                  </a:solidFill>
                                  <a:latin typeface="Cambria Math" panose="02040503050406030204" pitchFamily="18" charset="0"/>
                                  <a:ea typeface="Microsoft YaHei" charset="-122"/>
                                  <a:cs typeface="Microsoft YaHei" charset="-122"/>
                                </a:rPr>
                              </m:ctrlPr>
                            </m:sSupPr>
                            <m:e>
                              <m:r>
                                <a:rPr lang="en-US" altLang="zh-CN" sz="2400" b="1" i="1">
                                  <a:solidFill>
                                    <a:srgbClr val="C00000"/>
                                  </a:solidFill>
                                  <a:latin typeface="Cambria Math" charset="0"/>
                                  <a:ea typeface="Microsoft YaHei" charset="-122"/>
                                  <a:cs typeface="Microsoft YaHei" charset="-122"/>
                                </a:rPr>
                                <m:t>𝒗</m:t>
                              </m:r>
                            </m:e>
                            <m:sup>
                              <m:r>
                                <a:rPr lang="en-US" altLang="zh-TW" sz="2400" i="1">
                                  <a:solidFill>
                                    <a:srgbClr val="C00000"/>
                                  </a:solidFill>
                                  <a:latin typeface="Cambria Math" charset="0"/>
                                  <a:ea typeface="Microsoft YaHei" charset="-122"/>
                                  <a:cs typeface="Microsoft YaHei" charset="-122"/>
                                </a:rPr>
                                <m:t>(</m:t>
                              </m:r>
                              <m:r>
                                <a:rPr lang="en-US" altLang="zh-TW" sz="2400" i="1">
                                  <a:solidFill>
                                    <a:srgbClr val="C00000"/>
                                  </a:solidFill>
                                  <a:latin typeface="Cambria Math" charset="0"/>
                                  <a:ea typeface="Microsoft YaHei" charset="-122"/>
                                  <a:cs typeface="Microsoft YaHei" charset="-122"/>
                                </a:rPr>
                                <m:t>𝑡</m:t>
                              </m:r>
                              <m:r>
                                <a:rPr lang="en-US" altLang="zh-TW" sz="2400" i="1">
                                  <a:solidFill>
                                    <a:srgbClr val="C00000"/>
                                  </a:solidFill>
                                  <a:latin typeface="Cambria Math" charset="0"/>
                                  <a:ea typeface="Microsoft YaHei" charset="-122"/>
                                  <a:cs typeface="Microsoft YaHei" charset="-122"/>
                                </a:rPr>
                                <m:t>−2)</m:t>
                              </m:r>
                            </m:sup>
                          </m:sSup>
                          <m:r>
                            <a:rPr lang="en-US" altLang="zh-TW" sz="2400" i="1" dirty="0">
                              <a:solidFill>
                                <a:srgbClr val="C00000"/>
                              </a:solidFill>
                              <a:latin typeface="Cambria Math" charset="0"/>
                            </a:rPr>
                            <m:t>− </m:t>
                          </m:r>
                          <m:r>
                            <a:rPr lang="el-GR" altLang="zh-TW" sz="2400" i="1" dirty="0">
                              <a:solidFill>
                                <a:srgbClr val="C00000"/>
                              </a:solidFill>
                              <a:latin typeface="Cambria Math" charset="0"/>
                            </a:rPr>
                            <m:t>𝜂</m:t>
                          </m:r>
                          <m:sSup>
                            <m:sSupPr>
                              <m:ctrlPr>
                                <a:rPr lang="en-US" altLang="zh-TW" sz="2400" i="1">
                                  <a:solidFill>
                                    <a:srgbClr val="C00000"/>
                                  </a:solidFill>
                                  <a:latin typeface="Cambria Math" panose="02040503050406030204" pitchFamily="18" charset="0"/>
                                </a:rPr>
                              </m:ctrlPr>
                            </m:sSupPr>
                            <m:e>
                              <m:r>
                                <a:rPr kumimoji="1" lang="en-US" altLang="zh-CN" sz="2400" b="1" i="1">
                                  <a:solidFill>
                                    <a:srgbClr val="C00000"/>
                                  </a:solidFill>
                                  <a:latin typeface="Cambria Math" charset="0"/>
                                  <a:ea typeface="Cambria Math" charset="0"/>
                                  <a:cs typeface="Cambria Math" charset="0"/>
                                </a:rPr>
                                <m:t>𝒈</m:t>
                              </m:r>
                            </m:e>
                            <m:sup>
                              <m:r>
                                <a:rPr lang="en-US" altLang="zh-TW" sz="2400" i="1">
                                  <a:solidFill>
                                    <a:srgbClr val="C00000"/>
                                  </a:solidFill>
                                  <a:latin typeface="Cambria Math" charset="0"/>
                                </a:rPr>
                                <m:t>(</m:t>
                              </m:r>
                              <m:r>
                                <a:rPr lang="en-US" altLang="zh-TW" sz="2400" i="1">
                                  <a:solidFill>
                                    <a:srgbClr val="C00000"/>
                                  </a:solidFill>
                                  <a:latin typeface="Cambria Math" charset="0"/>
                                </a:rPr>
                                <m:t>𝑡</m:t>
                              </m:r>
                              <m:r>
                                <a:rPr lang="en-US" altLang="zh-TW" sz="2400" i="1">
                                  <a:solidFill>
                                    <a:srgbClr val="C00000"/>
                                  </a:solidFill>
                                  <a:latin typeface="Cambria Math" charset="0"/>
                                </a:rPr>
                                <m:t>−1)</m:t>
                              </m:r>
                            </m:sup>
                          </m:sSup>
                        </m:e>
                      </m:d>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TW" sz="2400" b="0" i="1" smtClean="0">
                              <a:latin typeface="Cambria Math" charset="0"/>
                            </a:rPr>
                            <m:t>𝑡</m:t>
                          </m:r>
                          <m:r>
                            <a:rPr lang="en-US" altLang="zh-TW" sz="2400" i="1">
                              <a:latin typeface="Cambria Math" charset="0"/>
                            </a:rPr>
                            <m:t>)</m:t>
                          </m:r>
                        </m:sup>
                      </m:sSup>
                    </m:oMath>
                  </m:oMathPara>
                </a14:m>
                <a:endParaRPr lang="zh-TW" altLang="en-US" sz="2400" baseline="-25000" dirty="0"/>
              </a:p>
            </p:txBody>
          </p:sp>
        </mc:Choice>
        <mc:Fallback xmlns="">
          <p:sp>
            <p:nvSpPr>
              <p:cNvPr id="47" name="文字方塊 61"/>
              <p:cNvSpPr txBox="1">
                <a:spLocks noRot="1" noChangeAspect="1" noMove="1" noResize="1" noEditPoints="1" noAdjustHandles="1" noChangeArrowheads="1" noChangeShapeType="1" noTextEdit="1"/>
              </p:cNvSpPr>
              <p:nvPr/>
            </p:nvSpPr>
            <p:spPr>
              <a:xfrm>
                <a:off x="614181" y="5099022"/>
                <a:ext cx="5603664" cy="50917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18"/>
              <p:cNvSpPr txBox="1"/>
              <p:nvPr/>
            </p:nvSpPr>
            <p:spPr>
              <a:xfrm>
                <a:off x="6629129" y="1476384"/>
                <a:ext cx="258054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初始位置</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b="0" i="1" smtClean="0">
                            <a:latin typeface="Cambria Math" charset="0"/>
                          </a:rPr>
                          <m:t>(1)</m:t>
                        </m:r>
                      </m:sup>
                    </m:sSup>
                  </m:oMath>
                </a14:m>
                <a:endParaRPr lang="zh-TW" altLang="en-US" sz="2400" baseline="-25000" dirty="0"/>
              </a:p>
            </p:txBody>
          </p:sp>
        </mc:Choice>
        <mc:Fallback xmlns="">
          <p:sp>
            <p:nvSpPr>
              <p:cNvPr id="48" name="文字方塊 18"/>
              <p:cNvSpPr txBox="1">
                <a:spLocks noRot="1" noChangeAspect="1" noMove="1" noResize="1" noEditPoints="1" noAdjustHandles="1" noChangeArrowheads="1" noChangeShapeType="1" noTextEdit="1"/>
              </p:cNvSpPr>
              <p:nvPr/>
            </p:nvSpPr>
            <p:spPr>
              <a:xfrm>
                <a:off x="6629129" y="1476384"/>
                <a:ext cx="2580542" cy="476990"/>
              </a:xfrm>
              <a:prstGeom prst="rect">
                <a:avLst/>
              </a:prstGeom>
              <a:blipFill rotWithShape="0">
                <a:blip r:embed="rId10"/>
                <a:stretch>
                  <a:fillRect l="-3538"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25"/>
              <p:cNvSpPr txBox="1"/>
              <p:nvPr/>
            </p:nvSpPr>
            <p:spPr>
              <a:xfrm>
                <a:off x="6613096" y="2216298"/>
                <a:ext cx="399317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计算</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1</m:t>
                        </m:r>
                        <m:r>
                          <a:rPr lang="en-US" altLang="zh-TW" sz="2400" i="1">
                            <a:latin typeface="Cambria Math" charset="0"/>
                          </a:rPr>
                          <m:t>)</m:t>
                        </m:r>
                      </m:sup>
                    </m:sSup>
                  </m:oMath>
                </a14:m>
                <a:r>
                  <a:rPr lang="zh-CN" altLang="en-US" sz="2400" dirty="0">
                    <a:latin typeface="Microsoft YaHei" charset="-122"/>
                    <a:ea typeface="Microsoft YaHei" charset="-122"/>
                    <a:cs typeface="Microsoft YaHei" charset="-122"/>
                  </a:rPr>
                  <a:t>处的梯度</a:t>
                </a:r>
                <a14:m>
                  <m:oMath xmlns:m="http://schemas.openxmlformats.org/officeDocument/2006/math">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a14:m>
                <a:endParaRPr lang="zh-TW" altLang="en-US" sz="2400" baseline="-25000" dirty="0"/>
              </a:p>
            </p:txBody>
          </p:sp>
        </mc:Choice>
        <mc:Fallback xmlns="">
          <p:sp>
            <p:nvSpPr>
              <p:cNvPr id="49" name="文字方塊 25"/>
              <p:cNvSpPr txBox="1">
                <a:spLocks noRot="1" noChangeAspect="1" noMove="1" noResize="1" noEditPoints="1" noAdjustHandles="1" noChangeArrowheads="1" noChangeShapeType="1" noTextEdit="1"/>
              </p:cNvSpPr>
              <p:nvPr/>
            </p:nvSpPr>
            <p:spPr>
              <a:xfrm>
                <a:off x="6613096" y="2216298"/>
                <a:ext cx="3993172" cy="476990"/>
              </a:xfrm>
              <a:prstGeom prst="rect">
                <a:avLst/>
              </a:prstGeom>
              <a:blipFill rotWithShape="0">
                <a:blip r:embed="rId11"/>
                <a:stretch>
                  <a:fillRect l="-2443"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27"/>
              <p:cNvSpPr txBox="1"/>
              <p:nvPr/>
            </p:nvSpPr>
            <p:spPr>
              <a:xfrm>
                <a:off x="6572278" y="3226953"/>
                <a:ext cx="336012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移到</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r>
                      <a:rPr lang="en-US" altLang="zh-TW" sz="2400" i="1">
                        <a:latin typeface="Cambria Math" charset="0"/>
                      </a:rPr>
                      <m:t>=</m:t>
                    </m:r>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1</m:t>
                        </m:r>
                        <m:r>
                          <a:rPr lang="en-US" altLang="zh-TW" sz="2400" i="1">
                            <a:latin typeface="Cambria Math" charset="0"/>
                          </a:rPr>
                          <m:t>)</m:t>
                        </m:r>
                      </m:sup>
                    </m:sSup>
                    <m:r>
                      <a:rPr lang="en-US" altLang="zh-TW" sz="2400" i="1" dirty="0">
                        <a:latin typeface="Cambria Math" charset="0"/>
                      </a:rPr>
                      <m:t>+</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oMath>
                </a14:m>
                <a:endParaRPr lang="zh-TW" altLang="en-US" sz="2400" baseline="-25000" dirty="0"/>
              </a:p>
            </p:txBody>
          </p:sp>
        </mc:Choice>
        <mc:Fallback xmlns="">
          <p:sp>
            <p:nvSpPr>
              <p:cNvPr id="50" name="文字方塊 27"/>
              <p:cNvSpPr txBox="1">
                <a:spLocks noRot="1" noChangeAspect="1" noMove="1" noResize="1" noEditPoints="1" noAdjustHandles="1" noChangeArrowheads="1" noChangeShapeType="1" noTextEdit="1"/>
              </p:cNvSpPr>
              <p:nvPr/>
            </p:nvSpPr>
            <p:spPr>
              <a:xfrm>
                <a:off x="6572278" y="3226953"/>
                <a:ext cx="3360126" cy="476990"/>
              </a:xfrm>
              <a:prstGeom prst="rect">
                <a:avLst/>
              </a:prstGeom>
              <a:blipFill rotWithShape="0">
                <a:blip r:embed="rId12"/>
                <a:stretch>
                  <a:fillRect l="-2722" t="-6329" b="-27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28"/>
              <p:cNvSpPr txBox="1"/>
              <p:nvPr/>
            </p:nvSpPr>
            <p:spPr>
              <a:xfrm>
                <a:off x="6625909" y="4253905"/>
                <a:ext cx="3993172"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计算</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oMath>
                </a14:m>
                <a:r>
                  <a:rPr lang="zh-CN" altLang="en-US" sz="2400" dirty="0">
                    <a:latin typeface="Microsoft YaHei" charset="-122"/>
                    <a:ea typeface="Microsoft YaHei" charset="-122"/>
                    <a:cs typeface="Microsoft YaHei" charset="-122"/>
                  </a:rPr>
                  <a:t>处的梯度</a:t>
                </a:r>
                <a14:m>
                  <m:oMath xmlns:m="http://schemas.openxmlformats.org/officeDocument/2006/math">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2</m:t>
                        </m:r>
                        <m:r>
                          <a:rPr lang="en-US" altLang="zh-TW" sz="2400" i="1">
                            <a:latin typeface="Cambria Math" charset="0"/>
                          </a:rPr>
                          <m:t>)</m:t>
                        </m:r>
                      </m:sup>
                    </m:sSup>
                  </m:oMath>
                </a14:m>
                <a:endParaRPr lang="zh-TW" altLang="en-US" sz="2400" baseline="-25000" dirty="0"/>
              </a:p>
            </p:txBody>
          </p:sp>
        </mc:Choice>
        <mc:Fallback xmlns="">
          <p:sp>
            <p:nvSpPr>
              <p:cNvPr id="51" name="文字方塊 28"/>
              <p:cNvSpPr txBox="1">
                <a:spLocks noRot="1" noChangeAspect="1" noMove="1" noResize="1" noEditPoints="1" noAdjustHandles="1" noChangeArrowheads="1" noChangeShapeType="1" noTextEdit="1"/>
              </p:cNvSpPr>
              <p:nvPr/>
            </p:nvSpPr>
            <p:spPr>
              <a:xfrm>
                <a:off x="6625909" y="4253905"/>
                <a:ext cx="3993172" cy="476990"/>
              </a:xfrm>
              <a:prstGeom prst="rect">
                <a:avLst/>
              </a:prstGeom>
              <a:blipFill rotWithShape="0">
                <a:blip r:embed="rId13"/>
                <a:stretch>
                  <a:fillRect l="-2443"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29"/>
              <p:cNvSpPr txBox="1"/>
              <p:nvPr/>
            </p:nvSpPr>
            <p:spPr>
              <a:xfrm>
                <a:off x="6625909" y="851226"/>
                <a:ext cx="320093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初始动量</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(0)</m:t>
                        </m:r>
                      </m:sup>
                    </m:sSup>
                    <m:r>
                      <a:rPr lang="en-US" altLang="zh-TW" sz="2400" i="1" dirty="0">
                        <a:latin typeface="Cambria Math" charset="0"/>
                      </a:rPr>
                      <m:t>=</m:t>
                    </m:r>
                    <m:r>
                      <a:rPr lang="en-US" altLang="zh-TW" sz="2400" b="1" i="1" dirty="0" smtClean="0">
                        <a:latin typeface="Cambria Math" charset="0"/>
                      </a:rPr>
                      <m:t>𝟎</m:t>
                    </m:r>
                  </m:oMath>
                </a14:m>
                <a:endParaRPr lang="zh-TW" altLang="en-US" sz="2400" b="1" dirty="0"/>
              </a:p>
            </p:txBody>
          </p:sp>
        </mc:Choice>
        <mc:Fallback xmlns="">
          <p:sp>
            <p:nvSpPr>
              <p:cNvPr id="52" name="文字方塊 29"/>
              <p:cNvSpPr txBox="1">
                <a:spLocks noRot="1" noChangeAspect="1" noMove="1" noResize="1" noEditPoints="1" noAdjustHandles="1" noChangeArrowheads="1" noChangeShapeType="1" noTextEdit="1"/>
              </p:cNvSpPr>
              <p:nvPr/>
            </p:nvSpPr>
            <p:spPr>
              <a:xfrm>
                <a:off x="6625909" y="851226"/>
                <a:ext cx="3200936" cy="476990"/>
              </a:xfrm>
              <a:prstGeom prst="rect">
                <a:avLst/>
              </a:prstGeom>
              <a:blipFill rotWithShape="0">
                <a:blip r:embed="rId14"/>
                <a:stretch>
                  <a:fillRect l="-3048" t="-7692" b="-28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30"/>
              <p:cNvSpPr txBox="1"/>
              <p:nvPr/>
            </p:nvSpPr>
            <p:spPr>
              <a:xfrm>
                <a:off x="6610622" y="2702434"/>
                <a:ext cx="4798639"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动量</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r>
                      <a:rPr lang="en-US" altLang="zh-TW" sz="2400" i="1" dirty="0">
                        <a:latin typeface="Cambria Math" charset="0"/>
                      </a:rPr>
                      <m:t>= </m:t>
                    </m:r>
                    <m:r>
                      <a:rPr lang="en-US" altLang="zh-TW" sz="2400" i="1" dirty="0" smtClean="0">
                        <a:latin typeface="Cambria Math" charset="0"/>
                        <a:ea typeface="Cambria Math" charset="0"/>
                        <a:cs typeface="Cambria Math" charset="0"/>
                      </a:rPr>
                      <m:t>𝜌</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(0)</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CN" sz="2400" b="0" i="1" smtClean="0">
                            <a:latin typeface="Cambria Math" charset="0"/>
                          </a:rPr>
                          <m:t>1</m:t>
                        </m:r>
                        <m:r>
                          <a:rPr lang="en-US" altLang="zh-TW" sz="2400" i="1">
                            <a:latin typeface="Cambria Math" charset="0"/>
                          </a:rPr>
                          <m:t>)</m:t>
                        </m:r>
                      </m:sup>
                    </m:sSup>
                  </m:oMath>
                </a14:m>
                <a:endParaRPr lang="zh-TW" altLang="en-US" sz="2400" baseline="-25000" dirty="0"/>
              </a:p>
            </p:txBody>
          </p:sp>
        </mc:Choice>
        <mc:Fallback xmlns="">
          <p:sp>
            <p:nvSpPr>
              <p:cNvPr id="53" name="文字方塊 30"/>
              <p:cNvSpPr txBox="1">
                <a:spLocks noRot="1" noChangeAspect="1" noMove="1" noResize="1" noEditPoints="1" noAdjustHandles="1" noChangeArrowheads="1" noChangeShapeType="1" noTextEdit="1"/>
              </p:cNvSpPr>
              <p:nvPr/>
            </p:nvSpPr>
            <p:spPr>
              <a:xfrm>
                <a:off x="6610622" y="2702434"/>
                <a:ext cx="4798639" cy="476990"/>
              </a:xfrm>
              <a:prstGeom prst="rect">
                <a:avLst/>
              </a:prstGeom>
              <a:blipFill rotWithShape="0">
                <a:blip r:embed="rId15"/>
                <a:stretch>
                  <a:fillRect l="-1904" t="-6329" b="-27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字方塊 31"/>
              <p:cNvSpPr txBox="1"/>
              <p:nvPr/>
            </p:nvSpPr>
            <p:spPr>
              <a:xfrm>
                <a:off x="6619139" y="4656993"/>
                <a:ext cx="5009610"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动量</a:t>
                </a:r>
                <a14:m>
                  <m:oMath xmlns:m="http://schemas.openxmlformats.org/officeDocument/2006/math">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2</m:t>
                        </m:r>
                        <m:r>
                          <a:rPr lang="en-US" altLang="zh-TW" sz="2400" i="1">
                            <a:latin typeface="Cambria Math" charset="0"/>
                            <a:ea typeface="Microsoft YaHei" charset="-122"/>
                            <a:cs typeface="Microsoft YaHei" charset="-122"/>
                          </a:rPr>
                          <m:t>)</m:t>
                        </m:r>
                      </m:sup>
                    </m:sSup>
                    <m:r>
                      <a:rPr lang="en-US" altLang="zh-TW" sz="2400" i="1" dirty="0">
                        <a:latin typeface="Cambria Math" charset="0"/>
                      </a:rPr>
                      <m:t>=</m:t>
                    </m:r>
                    <m:r>
                      <a:rPr lang="en-US" altLang="zh-TW" sz="2400" i="1" dirty="0">
                        <a:latin typeface="Cambria Math" charset="0"/>
                        <a:ea typeface="Cambria Math" charset="0"/>
                        <a:cs typeface="Cambria Math" charset="0"/>
                      </a:rPr>
                      <m:t>𝜌</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1</m:t>
                        </m:r>
                        <m:r>
                          <a:rPr lang="en-US" altLang="zh-TW" sz="2400" i="1">
                            <a:latin typeface="Cambria Math" charset="0"/>
                            <a:ea typeface="Microsoft YaHei" charset="-122"/>
                            <a:cs typeface="Microsoft YaHei" charset="-122"/>
                          </a:rPr>
                          <m:t>)</m:t>
                        </m:r>
                      </m:sup>
                    </m:sSup>
                    <m:r>
                      <a:rPr lang="en-US" altLang="zh-TW" sz="2400" i="1" dirty="0">
                        <a:latin typeface="Cambria Math" charset="0"/>
                      </a:rPr>
                      <m:t>− </m:t>
                    </m:r>
                    <m:r>
                      <a:rPr lang="el-GR" altLang="zh-TW" sz="2400" i="1" dirty="0">
                        <a:latin typeface="Cambria Math" charset="0"/>
                      </a:rPr>
                      <m:t>𝜂</m:t>
                    </m:r>
                    <m:sSup>
                      <m:sSupPr>
                        <m:ctrlPr>
                          <a:rPr lang="en-US" altLang="zh-TW" sz="2400" i="1">
                            <a:latin typeface="Cambria Math" panose="02040503050406030204" pitchFamily="18" charset="0"/>
                          </a:rPr>
                        </m:ctrlPr>
                      </m:sSupPr>
                      <m:e>
                        <m:r>
                          <a:rPr kumimoji="1" lang="en-US" altLang="zh-CN" sz="2400" b="1" i="1">
                            <a:latin typeface="Cambria Math" charset="0"/>
                            <a:ea typeface="Cambria Math" charset="0"/>
                            <a:cs typeface="Cambria Math" charset="0"/>
                          </a:rPr>
                          <m:t>𝒈</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oMath>
                </a14:m>
                <a:endParaRPr lang="zh-TW" altLang="en-US" sz="2400" baseline="-25000" dirty="0"/>
              </a:p>
            </p:txBody>
          </p:sp>
        </mc:Choice>
        <mc:Fallback xmlns="">
          <p:sp>
            <p:nvSpPr>
              <p:cNvPr id="54" name="文字方塊 31"/>
              <p:cNvSpPr txBox="1">
                <a:spLocks noRot="1" noChangeAspect="1" noMove="1" noResize="1" noEditPoints="1" noAdjustHandles="1" noChangeArrowheads="1" noChangeShapeType="1" noTextEdit="1"/>
              </p:cNvSpPr>
              <p:nvPr/>
            </p:nvSpPr>
            <p:spPr>
              <a:xfrm>
                <a:off x="6619139" y="4656993"/>
                <a:ext cx="5009610" cy="476990"/>
              </a:xfrm>
              <a:prstGeom prst="rect">
                <a:avLst/>
              </a:prstGeom>
              <a:blipFill rotWithShape="0">
                <a:blip r:embed="rId16"/>
                <a:stretch>
                  <a:fillRect l="-1946" t="-6410" b="-29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字方塊 32"/>
              <p:cNvSpPr txBox="1"/>
              <p:nvPr/>
            </p:nvSpPr>
            <p:spPr>
              <a:xfrm>
                <a:off x="6625909" y="5119587"/>
                <a:ext cx="3360126" cy="47699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移到</a:t>
                </a:r>
                <a14:m>
                  <m:oMath xmlns:m="http://schemas.openxmlformats.org/officeDocument/2006/math">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3</m:t>
                        </m:r>
                        <m:r>
                          <a:rPr lang="en-US" altLang="zh-TW" sz="2400" i="1">
                            <a:latin typeface="Cambria Math" charset="0"/>
                          </a:rPr>
                          <m:t>)</m:t>
                        </m:r>
                      </m:sup>
                    </m:sSup>
                    <m:r>
                      <a:rPr lang="en-US" altLang="zh-TW" sz="2400" i="1">
                        <a:latin typeface="Cambria Math" charset="0"/>
                      </a:rPr>
                      <m:t>=</m:t>
                    </m:r>
                    <m:sSup>
                      <m:sSupPr>
                        <m:ctrlPr>
                          <a:rPr lang="en-US" altLang="zh-TW" sz="2400" i="1">
                            <a:latin typeface="Cambria Math" panose="02040503050406030204" pitchFamily="18" charset="0"/>
                          </a:rPr>
                        </m:ctrlPr>
                      </m:sSupPr>
                      <m:e>
                        <m:r>
                          <a:rPr lang="zh-TW" altLang="en-US" sz="2400" b="1" i="1">
                            <a:latin typeface="Cambria Math" panose="02040503050406030204" pitchFamily="18" charset="0"/>
                          </a:rPr>
                          <m:t>𝜽</m:t>
                        </m:r>
                      </m:e>
                      <m:sup>
                        <m:r>
                          <a:rPr lang="en-US" altLang="zh-TW" sz="2400" i="1">
                            <a:latin typeface="Cambria Math" charset="0"/>
                          </a:rPr>
                          <m:t>(</m:t>
                        </m:r>
                        <m:r>
                          <a:rPr lang="en-US" altLang="zh-TW" sz="2400" b="0" i="1" smtClean="0">
                            <a:latin typeface="Cambria Math" charset="0"/>
                          </a:rPr>
                          <m:t>2</m:t>
                        </m:r>
                        <m:r>
                          <a:rPr lang="en-US" altLang="zh-TW" sz="2400" i="1">
                            <a:latin typeface="Cambria Math" charset="0"/>
                          </a:rPr>
                          <m:t>)</m:t>
                        </m:r>
                      </m:sup>
                    </m:sSup>
                    <m:r>
                      <a:rPr lang="en-US" altLang="zh-TW" sz="2400" i="1" dirty="0">
                        <a:latin typeface="Cambria Math" charset="0"/>
                      </a:rPr>
                      <m:t>+</m:t>
                    </m:r>
                    <m:sSup>
                      <m:sSupPr>
                        <m:ctrlPr>
                          <a:rPr lang="en-US" altLang="zh-TW" sz="2400" i="1">
                            <a:latin typeface="Cambria Math" panose="02040503050406030204" pitchFamily="18" charset="0"/>
                            <a:ea typeface="Microsoft YaHei" charset="-122"/>
                            <a:cs typeface="Microsoft YaHei" charset="-122"/>
                          </a:rPr>
                        </m:ctrlPr>
                      </m:sSupPr>
                      <m:e>
                        <m:r>
                          <a:rPr lang="en-US" altLang="zh-CN" sz="2400" b="1" i="1">
                            <a:latin typeface="Cambria Math" charset="0"/>
                            <a:ea typeface="Microsoft YaHei" charset="-122"/>
                            <a:cs typeface="Microsoft YaHei" charset="-122"/>
                          </a:rPr>
                          <m:t>𝒗</m:t>
                        </m:r>
                      </m:e>
                      <m:sup>
                        <m:r>
                          <a:rPr lang="en-US" altLang="zh-TW"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2</m:t>
                        </m:r>
                        <m:r>
                          <a:rPr lang="en-US" altLang="zh-TW" sz="2400" i="1">
                            <a:latin typeface="Cambria Math" charset="0"/>
                            <a:ea typeface="Microsoft YaHei" charset="-122"/>
                            <a:cs typeface="Microsoft YaHei" charset="-122"/>
                          </a:rPr>
                          <m:t>)</m:t>
                        </m:r>
                      </m:sup>
                    </m:sSup>
                  </m:oMath>
                </a14:m>
                <a:endParaRPr lang="zh-TW" altLang="en-US" sz="2400" baseline="-25000" dirty="0"/>
              </a:p>
            </p:txBody>
          </p:sp>
        </mc:Choice>
        <mc:Fallback xmlns="">
          <p:sp>
            <p:nvSpPr>
              <p:cNvPr id="55" name="文字方塊 32"/>
              <p:cNvSpPr txBox="1">
                <a:spLocks noRot="1" noChangeAspect="1" noMove="1" noResize="1" noEditPoints="1" noAdjustHandles="1" noChangeArrowheads="1" noChangeShapeType="1" noTextEdit="1"/>
              </p:cNvSpPr>
              <p:nvPr/>
            </p:nvSpPr>
            <p:spPr>
              <a:xfrm>
                <a:off x="6625909" y="5119587"/>
                <a:ext cx="3360126" cy="476990"/>
              </a:xfrm>
              <a:prstGeom prst="rect">
                <a:avLst/>
              </a:prstGeom>
              <a:blipFill rotWithShape="0">
                <a:blip r:embed="rId17"/>
                <a:stretch>
                  <a:fillRect l="-2904" t="-6410" b="-29487"/>
                </a:stretch>
              </a:blipFill>
            </p:spPr>
            <p:txBody>
              <a:bodyPr/>
              <a:lstStyle/>
              <a:p>
                <a:r>
                  <a:rPr lang="zh-CN" altLang="en-US">
                    <a:noFill/>
                  </a:rPr>
                  <a:t> </a:t>
                </a:r>
              </a:p>
            </p:txBody>
          </p:sp>
        </mc:Fallback>
      </mc:AlternateContent>
      <p:sp>
        <p:nvSpPr>
          <p:cNvPr id="56" name="文字方塊 84"/>
          <p:cNvSpPr txBox="1"/>
          <p:nvPr/>
        </p:nvSpPr>
        <p:spPr>
          <a:xfrm>
            <a:off x="6734789" y="5676059"/>
            <a:ext cx="4668976"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charset="-122"/>
                <a:ea typeface="Microsoft YaHei" charset="-122"/>
                <a:cs typeface="Microsoft YaHei" charset="-122"/>
              </a:rPr>
              <a:t>移动量不仅与梯度有关，还与前一时刻的移动量有关。</a:t>
            </a:r>
            <a:endParaRPr lang="zh-TW" altLang="en-US" sz="2400" dirty="0">
              <a:solidFill>
                <a:schemeClr val="bg1"/>
              </a:solidFill>
            </a:endParaRPr>
          </a:p>
        </p:txBody>
      </p:sp>
      <p:sp>
        <p:nvSpPr>
          <p:cNvPr id="5" name="矩形 4"/>
          <p:cNvSpPr/>
          <p:nvPr/>
        </p:nvSpPr>
        <p:spPr>
          <a:xfrm>
            <a:off x="3671955" y="6427661"/>
            <a:ext cx="2545890" cy="369332"/>
          </a:xfrm>
          <a:prstGeom prst="rect">
            <a:avLst/>
          </a:prstGeom>
        </p:spPr>
        <p:txBody>
          <a:bodyPr wrap="none">
            <a:spAutoFit/>
          </a:bodyPr>
          <a:lstStyle/>
          <a:p>
            <a:r>
              <a:rPr lang="zh-CN" altLang="zh-CN" kern="100" dirty="0">
                <a:solidFill>
                  <a:srgbClr val="C00000"/>
                </a:solidFill>
                <a:latin typeface="Microsoft YaHei" charset="-122"/>
                <a:ea typeface="Microsoft YaHei" charset="-122"/>
                <a:cs typeface="Microsoft YaHei" charset="-122"/>
              </a:rPr>
              <a:t>负梯度的指数衰减平均</a:t>
            </a:r>
            <a:r>
              <a:rPr lang="zh-CN" altLang="zh-CN" dirty="0">
                <a:solidFill>
                  <a:srgbClr val="C00000"/>
                </a:solidFill>
                <a:latin typeface="Microsoft YaHei" charset="-122"/>
                <a:ea typeface="Microsoft YaHei" charset="-122"/>
                <a:cs typeface="Microsoft YaHei" charset="-122"/>
              </a:rPr>
              <a:t> </a:t>
            </a:r>
            <a:endParaRPr lang="zh-CN" altLang="en-US"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944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37" grpId="0"/>
      <p:bldP spid="3" grpId="0"/>
      <p:bldP spid="47"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文字方塊 29"/>
              <p:cNvSpPr txBox="1"/>
              <p:nvPr/>
            </p:nvSpPr>
            <p:spPr>
              <a:xfrm>
                <a:off x="5138293" y="1957915"/>
                <a:ext cx="457263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位移</a:t>
                </a:r>
                <a:r>
                  <a:rPr lang="en-US" altLang="zh-TW" sz="2400" dirty="0">
                    <a:latin typeface="Microsoft YaHei" charset="-122"/>
                    <a:ea typeface="Microsoft YaHei" charset="-122"/>
                    <a:cs typeface="Microsoft YaHei" charset="-122"/>
                  </a:rPr>
                  <a:t>= </a:t>
                </a:r>
                <a14:m>
                  <m:oMath xmlns:m="http://schemas.openxmlformats.org/officeDocument/2006/math">
                    <m:r>
                      <a:rPr lang="en-US" altLang="zh-CN" sz="2400">
                        <a:latin typeface="Cambria Math" charset="0"/>
                        <a:ea typeface="Microsoft YaHei" charset="-122"/>
                        <a:cs typeface="Microsoft YaHei" charset="-122"/>
                      </a:rPr>
                      <m:t>−</m:t>
                    </m:r>
                    <m:r>
                      <a:rPr lang="zh-TW" altLang="en-US"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𝐽</m:t>
                    </m:r>
                    <m:r>
                      <a:rPr lang="zh-TW" altLang="en-US" sz="2400" i="1">
                        <a:latin typeface="Cambria Math" charset="0"/>
                        <a:ea typeface="Microsoft YaHei" charset="-122"/>
                        <a:cs typeface="Microsoft YaHei" charset="-122"/>
                      </a:rPr>
                      <m:t>∕</m:t>
                    </m:r>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r>
                      <a:rPr lang="en-US" altLang="zh-TW" sz="2400" i="1">
                        <a:latin typeface="Cambria Math" charset="0"/>
                        <a:ea typeface="Microsoft YaHei" charset="-122"/>
                        <a:cs typeface="Microsoft YaHei" charset="-122"/>
                      </a:rPr>
                      <m:t> </m:t>
                    </m:r>
                  </m:oMath>
                </a14:m>
                <a:r>
                  <a:rPr lang="en-US" altLang="zh-TW"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动量</a:t>
                </a:r>
                <a:endParaRPr lang="zh-TW" altLang="en-US" sz="2400" dirty="0">
                  <a:latin typeface="Microsoft YaHei" charset="-122"/>
                  <a:ea typeface="Microsoft YaHei" charset="-122"/>
                  <a:cs typeface="Microsoft YaHei" charset="-122"/>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5138293" y="1957915"/>
                <a:ext cx="4572635" cy="461665"/>
              </a:xfrm>
              <a:prstGeom prst="rect">
                <a:avLst/>
              </a:prstGeom>
              <a:blipFill rotWithShape="0">
                <a:blip r:embed="rId3"/>
                <a:stretch>
                  <a:fillRect l="-2133" t="-101316" b="-131579"/>
                </a:stretch>
              </a:blipFill>
            </p:spPr>
            <p:txBody>
              <a:bodyPr/>
              <a:lstStyle/>
              <a:p>
                <a:r>
                  <a:rPr lang="zh-CN" altLang="en-US">
                    <a:noFill/>
                  </a:rPr>
                  <a:t> </a:t>
                </a:r>
              </a:p>
            </p:txBody>
          </p:sp>
        </mc:Fallback>
      </mc:AlternateContent>
      <p:cxnSp>
        <p:nvCxnSpPr>
          <p:cNvPr id="52" name="直線接點 51"/>
          <p:cNvCxnSpPr/>
          <p:nvPr/>
        </p:nvCxnSpPr>
        <p:spPr>
          <a:xfrm>
            <a:off x="8769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4871542" y="4307840"/>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6969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zh-CN" altLang="en-US" dirty="0"/>
              <a:t>动量法</a:t>
            </a:r>
            <a:endParaRPr lang="zh-TW" altLang="en-US" dirty="0"/>
          </a:p>
        </p:txBody>
      </p:sp>
      <p:sp>
        <p:nvSpPr>
          <p:cNvPr id="4" name="手繪多邊形 3"/>
          <p:cNvSpPr/>
          <p:nvPr/>
        </p:nvSpPr>
        <p:spPr>
          <a:xfrm>
            <a:off x="2682073" y="211273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2386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2386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973015" y="1881904"/>
            <a:ext cx="1508426"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目标函数</a:t>
            </a:r>
            <a:endParaRPr lang="zh-TW" altLang="en-US" sz="2400" dirty="0">
              <a:latin typeface="Microsoft YaHei" charset="-122"/>
              <a:ea typeface="Microsoft YaHei" charset="-122"/>
              <a:cs typeface="Microsoft YaHei" charset="-122"/>
            </a:endParaRPr>
          </a:p>
        </p:txBody>
      </p:sp>
      <p:sp>
        <p:nvSpPr>
          <p:cNvPr id="15" name="橢圓 14"/>
          <p:cNvSpPr/>
          <p:nvPr/>
        </p:nvSpPr>
        <p:spPr>
          <a:xfrm>
            <a:off x="6657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2787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3214740"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3214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8443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8273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8838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5996767" y="6033715"/>
            <a:ext cx="1915705" cy="461665"/>
          </a:xfrm>
          <a:prstGeom prst="rect">
            <a:avLst/>
          </a:prstGeom>
          <a:noFill/>
        </p:spPr>
        <p:txBody>
          <a:bodyPr wrap="square" rtlCol="0">
            <a:spAutoFit/>
          </a:bodyPr>
          <a:lstStyle/>
          <a:p>
            <a:pPr algn="ct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i="1" dirty="0">
                <a:solidFill>
                  <a:srgbClr val="FF0000"/>
                </a:solidFill>
                <a:latin typeface="Cambria Math" panose="02040503050406030204" pitchFamily="18" charset="0"/>
                <a:ea typeface="Cambria Math" panose="02040503050406030204" pitchFamily="18" charset="0"/>
              </a:rPr>
              <a:t>J</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rPr>
              <a:t> = 0</a:t>
            </a:r>
            <a:endParaRPr lang="zh-TW" altLang="en-US" sz="2400" dirty="0">
              <a:solidFill>
                <a:srgbClr val="FF0000"/>
              </a:solidFill>
            </a:endParaRPr>
          </a:p>
        </p:txBody>
      </p:sp>
      <p:sp>
        <p:nvSpPr>
          <p:cNvPr id="37" name="橢圓 36"/>
          <p:cNvSpPr/>
          <p:nvPr/>
        </p:nvSpPr>
        <p:spPr>
          <a:xfrm>
            <a:off x="4540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5007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5347354" y="5479504"/>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7100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3084497" y="2731773"/>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2998623" y="555244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4763485" y="555211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6883886" y="55694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8670440" y="553377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6559481" y="854957"/>
            <a:ext cx="538495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latin typeface="Microsoft YaHei" charset="-122"/>
                <a:ea typeface="Microsoft YaHei" charset="-122"/>
                <a:cs typeface="Microsoft YaHei" charset="-122"/>
              </a:rPr>
              <a:t>仍然不能保证到达全局</a:t>
            </a:r>
            <a:r>
              <a:rPr lang="zh-CN" altLang="en-US" sz="2800">
                <a:latin typeface="Microsoft YaHei" charset="-122"/>
                <a:ea typeface="Microsoft YaHei" charset="-122"/>
                <a:cs typeface="Microsoft YaHei" charset="-122"/>
              </a:rPr>
              <a:t>最小值，</a:t>
            </a:r>
            <a:r>
              <a:rPr lang="en-US" altLang="zh-TW" sz="2800" dirty="0">
                <a:latin typeface="Microsoft YaHei" charset="-122"/>
                <a:ea typeface="Microsoft YaHei" charset="-122"/>
                <a:cs typeface="Microsoft YaHei" charset="-122"/>
              </a:rPr>
              <a:t>but give some hope ……</a:t>
            </a:r>
            <a:endParaRPr lang="zh-TW" altLang="en-US" sz="2800" dirty="0">
              <a:latin typeface="Microsoft YaHei" charset="-122"/>
              <a:ea typeface="Microsoft YaHei" charset="-122"/>
              <a:cs typeface="Microsoft YaHei" charset="-122"/>
            </a:endParaRPr>
          </a:p>
        </p:txBody>
      </p:sp>
      <p:grpSp>
        <p:nvGrpSpPr>
          <p:cNvPr id="78" name="群組 77"/>
          <p:cNvGrpSpPr/>
          <p:nvPr/>
        </p:nvGrpSpPr>
        <p:grpSpPr>
          <a:xfrm>
            <a:off x="5306570" y="2813822"/>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4947979" y="2308754"/>
                  <a:ext cx="326524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负梯度：</a:t>
                  </a:r>
                  <a:r>
                    <a:rPr lang="en-US" altLang="zh-TW" sz="2400" dirty="0">
                      <a:latin typeface="Microsoft YaHei" charset="-122"/>
                      <a:ea typeface="Microsoft YaHei" charset="-122"/>
                      <a:cs typeface="Microsoft YaHei" charset="-122"/>
                    </a:rPr>
                    <a:t> </a:t>
                  </a:r>
                  <a14:m>
                    <m:oMath xmlns:m="http://schemas.openxmlformats.org/officeDocument/2006/math">
                      <m:r>
                        <a:rPr lang="en-US" altLang="zh-CN" sz="2400" b="0" i="0" smtClean="0">
                          <a:latin typeface="Cambria Math" charset="0"/>
                          <a:ea typeface="Microsoft YaHei" charset="-122"/>
                          <a:cs typeface="Microsoft YaHei" charset="-122"/>
                        </a:rPr>
                        <m:t>−</m:t>
                      </m:r>
                      <m:r>
                        <a:rPr lang="zh-TW" altLang="en-US" sz="2400" i="1">
                          <a:latin typeface="Cambria Math" charset="0"/>
                          <a:ea typeface="Microsoft YaHei" charset="-122"/>
                          <a:cs typeface="Microsoft YaHei" charset="-122"/>
                        </a:rPr>
                        <m:t>𝜕</m:t>
                      </m:r>
                      <m:r>
                        <a:rPr lang="en-US" altLang="zh-TW" sz="2400" b="0" i="1" smtClean="0">
                          <a:latin typeface="Cambria Math" charset="0"/>
                          <a:ea typeface="Microsoft YaHei" charset="-122"/>
                          <a:cs typeface="Microsoft YaHei" charset="-122"/>
                        </a:rPr>
                        <m:t>𝐽</m:t>
                      </m:r>
                      <m:r>
                        <a:rPr lang="zh-TW" altLang="en-US" sz="2400" i="1">
                          <a:latin typeface="Cambria Math" charset="0"/>
                          <a:ea typeface="Microsoft YaHei" charset="-122"/>
                          <a:cs typeface="Microsoft YaHei" charset="-122"/>
                        </a:rPr>
                        <m:t>∕</m:t>
                      </m:r>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oMath>
                  </a14:m>
                  <a:endParaRPr lang="zh-TW" altLang="en-US" sz="2400" dirty="0">
                    <a:latin typeface="Microsoft YaHei" charset="-122"/>
                    <a:ea typeface="Microsoft YaHei" charset="-122"/>
                    <a:cs typeface="Microsoft YaHei" charset="-122"/>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4"/>
                  <a:stretch>
                    <a:fillRect l="-2991" t="-10667" b="-30667"/>
                  </a:stretch>
                </a:blipFill>
              </p:spPr>
              <p:txBody>
                <a:bodyPr/>
                <a:lstStyle/>
                <a:p>
                  <a:r>
                    <a:rPr lang="zh-CN" altLang="en-US">
                      <a:noFill/>
                    </a:rPr>
                    <a:t> </a:t>
                  </a:r>
                </a:p>
              </p:txBody>
            </p:sp>
          </mc:Fallback>
        </mc:AlternateContent>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动量</a:t>
              </a:r>
              <a:endParaRPr lang="zh-TW" altLang="en-US" sz="2400" dirty="0">
                <a:latin typeface="Microsoft YaHei" charset="-122"/>
                <a:ea typeface="Microsoft YaHei" charset="-122"/>
                <a:cs typeface="Microsoft YaHei" charset="-122"/>
              </a:endParaRPr>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真正的移动量</a:t>
              </a:r>
              <a:endParaRPr lang="zh-TW" altLang="en-US" sz="2400" dirty="0">
                <a:latin typeface="Microsoft YaHei" charset="-122"/>
                <a:ea typeface="Microsoft YaHei" charset="-122"/>
                <a:cs typeface="Microsoft YaHei" charset="-122"/>
              </a:endParaRPr>
            </a:p>
          </p:txBody>
        </p:sp>
      </p:grpSp>
      <p:cxnSp>
        <p:nvCxnSpPr>
          <p:cNvPr id="62" name="直線單箭頭接點 61"/>
          <p:cNvCxnSpPr/>
          <p:nvPr/>
        </p:nvCxnSpPr>
        <p:spPr>
          <a:xfrm>
            <a:off x="7100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8814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038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0134" y="3218312"/>
            <a:ext cx="2318210" cy="646331"/>
          </a:xfrm>
          <a:prstGeom prst="rect">
            <a:avLst/>
          </a:prstGeom>
        </p:spPr>
        <p:txBody>
          <a:bodyPr wrap="square">
            <a:spAutoFit/>
          </a:bodyPr>
          <a:lstStyle/>
          <a:p>
            <a:r>
              <a:rPr lang="zh-CN" altLang="en-US" dirty="0">
                <a:latin typeface="Microsoft YaHei" charset="-122"/>
                <a:ea typeface="Microsoft YaHei" charset="-122"/>
                <a:cs typeface="Microsoft YaHei" charset="-122"/>
              </a:rPr>
              <a:t>下降初期</a:t>
            </a:r>
            <a:r>
              <a:rPr lang="zh-CN" altLang="en-US">
                <a:latin typeface="Microsoft YaHei" charset="-122"/>
                <a:ea typeface="Microsoft YaHei" charset="-122"/>
                <a:cs typeface="Microsoft YaHei" charset="-122"/>
              </a:rPr>
              <a:t>时，下降</a:t>
            </a:r>
            <a:r>
              <a:rPr lang="zh-CN" altLang="en-US" dirty="0">
                <a:latin typeface="Microsoft YaHei" charset="-122"/>
                <a:ea typeface="Microsoft YaHei" charset="-122"/>
                <a:cs typeface="Microsoft YaHei" charset="-122"/>
              </a:rPr>
              <a:t>方向一致，能加速</a:t>
            </a:r>
          </a:p>
        </p:txBody>
      </p:sp>
      <p:sp>
        <p:nvSpPr>
          <p:cNvPr id="14" name="矩形 13"/>
          <p:cNvSpPr/>
          <p:nvPr/>
        </p:nvSpPr>
        <p:spPr>
          <a:xfrm>
            <a:off x="5280678" y="6326546"/>
            <a:ext cx="4558265" cy="646331"/>
          </a:xfrm>
          <a:prstGeom prst="rect">
            <a:avLst/>
          </a:prstGeom>
        </p:spPr>
        <p:txBody>
          <a:bodyPr wrap="square">
            <a:spAutoFit/>
          </a:bodyPr>
          <a:lstStyle/>
          <a:p>
            <a:r>
              <a:rPr lang="zh-CN" altLang="en-US" dirty="0">
                <a:latin typeface="Microsoft YaHei" charset="-122"/>
                <a:ea typeface="Microsoft YaHei" charset="-122"/>
                <a:cs typeface="Microsoft YaHei" charset="-122"/>
              </a:rPr>
              <a:t>下降中后期时，在局部最小值来回震荡时，使得更新幅度增大，跳出陷阱。</a:t>
            </a:r>
          </a:p>
        </p:txBody>
      </p:sp>
      <p:sp>
        <p:nvSpPr>
          <p:cNvPr id="16" name="矩形 15"/>
          <p:cNvSpPr/>
          <p:nvPr/>
        </p:nvSpPr>
        <p:spPr>
          <a:xfrm>
            <a:off x="9529466" y="4068457"/>
            <a:ext cx="2150528" cy="646331"/>
          </a:xfrm>
          <a:prstGeom prst="rect">
            <a:avLst/>
          </a:prstGeom>
        </p:spPr>
        <p:txBody>
          <a:bodyPr wrap="square">
            <a:spAutoFit/>
          </a:bodyPr>
          <a:lstStyle/>
          <a:p>
            <a:r>
              <a:rPr lang="zh-CN" altLang="en-US" dirty="0">
                <a:latin typeface="Microsoft YaHei" charset="-122"/>
                <a:ea typeface="Microsoft YaHei" charset="-122"/>
                <a:cs typeface="Microsoft YaHei" charset="-122"/>
              </a:rPr>
              <a:t>在梯度改变方时，能够减少更新。</a:t>
            </a:r>
            <a:endParaRPr lang="en-US" altLang="zh-TW"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2633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1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55" grpId="0" animBg="1"/>
      <p:bldP spid="68" grpId="0"/>
      <p:bldP spid="37" grpId="0" animBg="1"/>
      <p:bldP spid="46" grpId="0" animBg="1"/>
      <p:bldP spid="47" grpId="0" animBg="1"/>
      <p:bldP spid="49" grpId="0" animBg="1"/>
      <p:bldP spid="50" grpId="0" animBg="1"/>
      <p:bldP spid="53" grpId="0" animBg="1"/>
      <p:bldP spid="13"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Nesterov</a:t>
            </a:r>
            <a:r>
              <a:rPr lang="zh-CN" altLang="en-US" dirty="0"/>
              <a:t>动量法</a:t>
            </a:r>
            <a:endParaRPr lang="en-US" altLang="zh-CN" dirty="0">
              <a:effectLst/>
            </a:endParaRPr>
          </a:p>
        </p:txBody>
      </p:sp>
      <p:sp>
        <p:nvSpPr>
          <p:cNvPr id="3" name="内容占位符 2"/>
          <p:cNvSpPr>
            <a:spLocks noGrp="1"/>
          </p:cNvSpPr>
          <p:nvPr>
            <p:ph sz="quarter" idx="10"/>
          </p:nvPr>
        </p:nvSpPr>
        <p:spPr/>
        <p:txBody>
          <a:bodyPr/>
          <a:lstStyle/>
          <a:p>
            <a:r>
              <a:rPr kumimoji="1" lang="zh-CN" altLang="en-US" dirty="0"/>
              <a:t> </a:t>
            </a:r>
            <a:r>
              <a:rPr kumimoji="1" lang="en-US" altLang="zh-CN" b="1" dirty="0"/>
              <a:t>SGD</a:t>
            </a:r>
            <a:r>
              <a:rPr kumimoji="1" lang="zh-CN" altLang="en-US" b="1" dirty="0"/>
              <a:t> </a:t>
            </a:r>
            <a:r>
              <a:rPr kumimoji="1" lang="en-US" altLang="zh-CN" b="1" dirty="0"/>
              <a:t>with</a:t>
            </a:r>
            <a:r>
              <a:rPr kumimoji="1" lang="zh-CN" altLang="en-US" b="1" dirty="0"/>
              <a:t> </a:t>
            </a:r>
            <a:r>
              <a:rPr lang="en-US" altLang="zh-CN" b="1" dirty="0" err="1"/>
              <a:t>Nesterov</a:t>
            </a:r>
            <a:r>
              <a:rPr lang="en-US" altLang="zh-CN" b="1" dirty="0"/>
              <a:t> Momentum</a:t>
            </a:r>
            <a:r>
              <a:rPr lang="zh-CN" altLang="en-US" b="1" dirty="0"/>
              <a:t>（</a:t>
            </a:r>
            <a:r>
              <a:rPr lang="zh-CN" altLang="en-US" dirty="0">
                <a:solidFill>
                  <a:schemeClr val="tx1"/>
                </a:solidFill>
              </a:rPr>
              <a:t>涅斯捷罗夫动量法</a:t>
            </a:r>
            <a:r>
              <a:rPr lang="zh-CN" altLang="en-US" b="1" dirty="0"/>
              <a:t>）</a:t>
            </a:r>
            <a:endParaRPr lang="en-US" altLang="zh-CN" b="1" dirty="0"/>
          </a:p>
          <a:p>
            <a:pPr lvl="1"/>
            <a:r>
              <a:rPr lang="en-US" altLang="zh-CN" dirty="0"/>
              <a:t> </a:t>
            </a:r>
            <a:r>
              <a:rPr lang="zh-CN" altLang="en-US" dirty="0"/>
              <a:t>不计算当前位置的梯度，而是计算如果按照速度方向走了一步，那个时候的梯度，再与速度一起计算更新方向</a:t>
            </a:r>
            <a:endParaRPr lang="en-US" altLang="zh-CN" dirty="0"/>
          </a:p>
          <a:p>
            <a:endParaRPr kumimoji="1" lang="zh-CN" altLang="en-US" dirty="0"/>
          </a:p>
        </p:txBody>
      </p:sp>
      <mc:AlternateContent xmlns:mc="http://schemas.openxmlformats.org/markup-compatibility/2006" xmlns:a14="http://schemas.microsoft.com/office/drawing/2010/main">
        <mc:Choice Requires="a14">
          <p:sp>
            <p:nvSpPr>
              <p:cNvPr id="7" name="文字方塊 61"/>
              <p:cNvSpPr txBox="1"/>
              <p:nvPr/>
            </p:nvSpPr>
            <p:spPr>
              <a:xfrm>
                <a:off x="3705830" y="5174954"/>
                <a:ext cx="6169690" cy="631263"/>
              </a:xfrm>
              <a:prstGeom prst="rect">
                <a:avLst/>
              </a:prstGeom>
              <a:noFill/>
            </p:spPr>
            <p:txBody>
              <a:bodyPr wrap="square" rtlCol="0">
                <a:spAutoFit/>
              </a:bodyPr>
              <a:lstStyle/>
              <a:p>
                <a14:m>
                  <m:oMath xmlns:m="http://schemas.openxmlformats.org/officeDocument/2006/math">
                    <m:sSup>
                      <m:sSupPr>
                        <m:ctrlPr>
                          <a:rPr lang="en-US" altLang="zh-TW" sz="2800" i="1" smtClean="0">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𝒗</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𝜌</m:t>
                    </m:r>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𝒗</m:t>
                        </m:r>
                      </m:e>
                      <m: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−1)</m:t>
                        </m:r>
                      </m:sup>
                    </m:sSup>
                    <m:r>
                      <a:rPr lang="en-US" altLang="zh-CN" sz="2800" b="0" i="0" smtClean="0">
                        <a:solidFill>
                          <a:srgbClr val="09405E"/>
                        </a:solidFill>
                        <a:latin typeface="Cambria Math" charset="0"/>
                        <a:ea typeface="微软雅黑" panose="020B0503020204020204" pitchFamily="34" charset="-122"/>
                      </a:rPr>
                      <m:t>−</m:t>
                    </m:r>
                    <m:sSub>
                      <m:sSubPr>
                        <m:ctrlPr>
                          <a:rPr lang="zh-CN" altLang="zh-CN" sz="2800" i="1">
                            <a:solidFill>
                              <a:srgbClr val="09405E"/>
                            </a:solidFill>
                            <a:latin typeface="Cambria Math" panose="02040503050406030204" pitchFamily="18" charset="0"/>
                            <a:ea typeface="微软雅黑" panose="020B0503020204020204" pitchFamily="34" charset="-122"/>
                          </a:rPr>
                        </m:ctrlPr>
                      </m:sSubPr>
                      <m:e>
                        <m:r>
                          <a:rPr lang="en-US" altLang="zh-CN" sz="2800" smtClean="0">
                            <a:solidFill>
                              <a:srgbClr val="09405E"/>
                            </a:solidFill>
                            <a:latin typeface="Cambria Math" charset="0"/>
                            <a:ea typeface="微软雅黑" panose="020B0503020204020204" pitchFamily="34" charset="-122"/>
                          </a:rPr>
                          <m:t>𝜂</m:t>
                        </m:r>
                        <m:d>
                          <m:dPr>
                            <m:begChr m:val=""/>
                            <m:endChr m:val="|"/>
                            <m:ctrlPr>
                              <a:rPr lang="zh-CN" altLang="zh-CN" sz="2800" i="1">
                                <a:solidFill>
                                  <a:srgbClr val="09405E"/>
                                </a:solidFill>
                                <a:latin typeface="Cambria Math" panose="02040503050406030204" pitchFamily="18" charset="0"/>
                                <a:ea typeface="微软雅黑" panose="020B0503020204020204" pitchFamily="34" charset="-122"/>
                              </a:rPr>
                            </m:ctrlPr>
                          </m:dPr>
                          <m:e>
                            <m:r>
                              <a:rPr lang="zh-TW" altLang="en-US"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𝐽</m:t>
                            </m:r>
                          </m:e>
                        </m:d>
                      </m:e>
                      <m:sub>
                        <m:sSup>
                          <m:sSupPr>
                            <m:ctrlPr>
                              <a:rPr lang="zh-CN" altLang="zh-CN" sz="2800" i="1" smtClean="0">
                                <a:solidFill>
                                  <a:srgbClr val="C00000"/>
                                </a:solidFill>
                                <a:latin typeface="Cambria Math" panose="02040503050406030204" pitchFamily="18" charset="0"/>
                                <a:ea typeface="微软雅黑" panose="020B0503020204020204" pitchFamily="34" charset="-122"/>
                              </a:rPr>
                            </m:ctrlPr>
                          </m:sSupPr>
                          <m:e>
                            <m:r>
                              <a:rPr lang="en-US" altLang="zh-CN" sz="2800">
                                <a:solidFill>
                                  <a:srgbClr val="C00000"/>
                                </a:solidFill>
                                <a:latin typeface="Cambria Math" charset="0"/>
                                <a:ea typeface="微软雅黑" panose="020B0503020204020204" pitchFamily="34" charset="-122"/>
                              </a:rPr>
                              <m:t>𝜽</m:t>
                            </m:r>
                          </m:e>
                          <m:sup>
                            <m:r>
                              <a:rPr lang="en-US" altLang="zh-CN" sz="2800">
                                <a:solidFill>
                                  <a:srgbClr val="C00000"/>
                                </a:solidFill>
                                <a:latin typeface="Cambria Math" charset="0"/>
                                <a:ea typeface="微软雅黑" panose="020B0503020204020204" pitchFamily="34" charset="-122"/>
                              </a:rPr>
                              <m:t>(</m:t>
                            </m:r>
                            <m:r>
                              <a:rPr lang="en-US" altLang="zh-CN" sz="2800">
                                <a:solidFill>
                                  <a:srgbClr val="C00000"/>
                                </a:solidFill>
                                <a:latin typeface="Cambria Math" charset="0"/>
                                <a:ea typeface="微软雅黑" panose="020B0503020204020204" pitchFamily="34" charset="-122"/>
                              </a:rPr>
                              <m:t>𝑡</m:t>
                            </m:r>
                            <m:r>
                              <a:rPr lang="en-US" altLang="zh-CN" sz="2800">
                                <a:solidFill>
                                  <a:srgbClr val="C00000"/>
                                </a:solidFill>
                                <a:latin typeface="Cambria Math" charset="0"/>
                                <a:ea typeface="微软雅黑" panose="020B0503020204020204" pitchFamily="34" charset="-122"/>
                              </a:rPr>
                              <m:t>)</m:t>
                            </m:r>
                          </m:sup>
                        </m:sSup>
                        <m:r>
                          <a:rPr lang="en-US" altLang="zh-CN" sz="2800">
                            <a:solidFill>
                              <a:srgbClr val="C00000"/>
                            </a:solidFill>
                            <a:latin typeface="Cambria Math" charset="0"/>
                            <a:ea typeface="微软雅黑" panose="020B0503020204020204" pitchFamily="34" charset="-122"/>
                          </a:rPr>
                          <m:t>+</m:t>
                        </m:r>
                        <m:r>
                          <a:rPr lang="en-US" altLang="zh-CN" sz="2800">
                            <a:solidFill>
                              <a:srgbClr val="C00000"/>
                            </a:solidFill>
                            <a:latin typeface="Cambria Math" charset="0"/>
                            <a:ea typeface="微软雅黑" panose="020B0503020204020204" pitchFamily="34" charset="-122"/>
                          </a:rPr>
                          <m:t>𝜌</m:t>
                        </m:r>
                        <m:sSup>
                          <m:sSupPr>
                            <m:ctrlPr>
                              <a:rPr lang="zh-CN" altLang="zh-CN" sz="2800" i="1">
                                <a:solidFill>
                                  <a:srgbClr val="C00000"/>
                                </a:solidFill>
                                <a:latin typeface="Cambria Math" panose="02040503050406030204" pitchFamily="18" charset="0"/>
                                <a:ea typeface="微软雅黑" panose="020B0503020204020204" pitchFamily="34" charset="-122"/>
                              </a:rPr>
                            </m:ctrlPr>
                          </m:sSupPr>
                          <m:e>
                            <m:r>
                              <a:rPr lang="en-US" altLang="zh-CN" sz="2800">
                                <a:solidFill>
                                  <a:srgbClr val="C00000"/>
                                </a:solidFill>
                                <a:latin typeface="Cambria Math" charset="0"/>
                                <a:ea typeface="微软雅黑" panose="020B0503020204020204" pitchFamily="34" charset="-122"/>
                              </a:rPr>
                              <m:t>𝒗</m:t>
                            </m:r>
                          </m:e>
                          <m:sup>
                            <m:r>
                              <a:rPr lang="en-US" altLang="zh-CN" sz="2800">
                                <a:solidFill>
                                  <a:srgbClr val="C00000"/>
                                </a:solidFill>
                                <a:latin typeface="Cambria Math" charset="0"/>
                                <a:ea typeface="微软雅黑" panose="020B0503020204020204" pitchFamily="34" charset="-122"/>
                              </a:rPr>
                              <m:t>(</m:t>
                            </m:r>
                            <m:r>
                              <a:rPr lang="en-US" altLang="zh-CN" sz="2800">
                                <a:solidFill>
                                  <a:srgbClr val="C00000"/>
                                </a:solidFill>
                                <a:latin typeface="Cambria Math" charset="0"/>
                                <a:ea typeface="微软雅黑" panose="020B0503020204020204" pitchFamily="34" charset="-122"/>
                              </a:rPr>
                              <m:t>𝑡</m:t>
                            </m:r>
                            <m:r>
                              <a:rPr lang="en-US" altLang="zh-CN" sz="2800">
                                <a:solidFill>
                                  <a:srgbClr val="C00000"/>
                                </a:solidFill>
                                <a:latin typeface="Cambria Math" charset="0"/>
                                <a:ea typeface="微软雅黑" panose="020B0503020204020204" pitchFamily="34" charset="-122"/>
                              </a:rPr>
                              <m:t>−1)</m:t>
                            </m:r>
                          </m:sup>
                        </m:sSup>
                      </m:sub>
                    </m:sSub>
                  </m:oMath>
                </a14:m>
                <a:r>
                  <a:rPr lang="zh-CN" altLang="zh-CN" sz="2800" dirty="0">
                    <a:solidFill>
                      <a:srgbClr val="09405E"/>
                    </a:solidFill>
                    <a:latin typeface="微软雅黑" panose="020B0503020204020204" pitchFamily="34" charset="-122"/>
                    <a:ea typeface="微软雅黑" panose="020B0503020204020204" pitchFamily="34" charset="-122"/>
                  </a:rPr>
                  <a:t> </a:t>
                </a:r>
                <a:endParaRPr lang="zh-TW"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7" name="文字方塊 61"/>
              <p:cNvSpPr txBox="1">
                <a:spLocks noRot="1" noChangeAspect="1" noMove="1" noResize="1" noEditPoints="1" noAdjustHandles="1" noChangeArrowheads="1" noChangeShapeType="1" noTextEdit="1"/>
              </p:cNvSpPr>
              <p:nvPr/>
            </p:nvSpPr>
            <p:spPr>
              <a:xfrm>
                <a:off x="3705830" y="5174954"/>
                <a:ext cx="6169690" cy="63126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字方塊 61"/>
              <p:cNvSpPr txBox="1"/>
              <p:nvPr/>
            </p:nvSpPr>
            <p:spPr>
              <a:xfrm>
                <a:off x="3705830" y="4047109"/>
                <a:ext cx="5088073" cy="577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𝒗</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TW" sz="2800">
                          <a:solidFill>
                            <a:srgbClr val="09405E"/>
                          </a:solidFill>
                          <a:latin typeface="Cambria Math" charset="0"/>
                          <a:ea typeface="微软雅黑" panose="020B0503020204020204" pitchFamily="34" charset="-122"/>
                        </a:rPr>
                        <m:t>=</m:t>
                      </m:r>
                      <m:r>
                        <a:rPr lang="en-US" altLang="zh-TW" sz="2800" dirty="0">
                          <a:solidFill>
                            <a:srgbClr val="09405E"/>
                          </a:solidFill>
                          <a:latin typeface="Cambria Math" charset="0"/>
                          <a:ea typeface="微软雅黑" panose="020B0503020204020204" pitchFamily="34" charset="-122"/>
                        </a:rPr>
                        <m:t>𝜌</m:t>
                      </m:r>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𝒗</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−1)</m:t>
                          </m:r>
                        </m:sup>
                      </m:sSup>
                      <m:r>
                        <a:rPr lang="en-US" altLang="zh-TW" sz="2800" dirty="0">
                          <a:solidFill>
                            <a:srgbClr val="09405E"/>
                          </a:solidFill>
                          <a:latin typeface="Cambria Math" charset="0"/>
                          <a:ea typeface="微软雅黑" panose="020B0503020204020204" pitchFamily="34" charset="-122"/>
                        </a:rPr>
                        <m:t>− </m:t>
                      </m:r>
                      <m:r>
                        <a:rPr lang="el-GR" altLang="zh-TW" sz="2800" dirty="0" smtClean="0">
                          <a:solidFill>
                            <a:srgbClr val="09405E"/>
                          </a:solidFill>
                          <a:latin typeface="Cambria Math" charset="0"/>
                          <a:ea typeface="微软雅黑" panose="020B0503020204020204" pitchFamily="34" charset="-122"/>
                        </a:rPr>
                        <m:t>𝜂</m:t>
                      </m:r>
                      <m:sSub>
                        <m:sSubPr>
                          <m:ctrlPr>
                            <a:rPr lang="en-US" altLang="zh-TW" sz="2800" i="1" smtClean="0">
                              <a:solidFill>
                                <a:srgbClr val="09405E"/>
                              </a:solidFill>
                              <a:latin typeface="Cambria Math" panose="02040503050406030204" pitchFamily="18" charset="0"/>
                              <a:ea typeface="微软雅黑" panose="020B0503020204020204" pitchFamily="34" charset="-122"/>
                            </a:rPr>
                          </m:ctrlPr>
                        </m:sSubPr>
                        <m:e>
                          <m:r>
                            <a:rPr lang="zh-TW" altLang="en-US"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𝐽</m:t>
                          </m:r>
                          <m:d>
                            <m:dPr>
                              <m:ctrlPr>
                                <a:rPr lang="en-US" altLang="zh-TW" sz="2800" i="1">
                                  <a:solidFill>
                                    <a:srgbClr val="09405E"/>
                                  </a:solidFill>
                                  <a:latin typeface="Cambria Math" panose="02040503050406030204" pitchFamily="18" charset="0"/>
                                  <a:ea typeface="微软雅黑" panose="020B0503020204020204" pitchFamily="34" charset="-122"/>
                                </a:rPr>
                              </m:ctrlPr>
                            </m:dPr>
                            <m:e>
                              <m:r>
                                <a:rPr lang="en-US" altLang="zh-CN" sz="2800">
                                  <a:solidFill>
                                    <a:srgbClr val="09405E"/>
                                  </a:solidFill>
                                  <a:latin typeface="Cambria Math" charset="0"/>
                                  <a:ea typeface="微软雅黑" panose="020B0503020204020204" pitchFamily="34" charset="-122"/>
                                </a:rPr>
                                <m:t>𝜽</m:t>
                              </m:r>
                            </m:e>
                          </m:d>
                          <m:r>
                            <a:rPr lang="zh-CN" altLang="en-US" sz="2800">
                              <a:solidFill>
                                <a:srgbClr val="09405E"/>
                              </a:solidFill>
                              <a:latin typeface="Cambria Math" charset="0"/>
                              <a:ea typeface="微软雅黑" panose="020B0503020204020204" pitchFamily="34" charset="-122"/>
                            </a:rPr>
                            <m:t>｜</m:t>
                          </m:r>
                        </m:e>
                        <m:sub>
                          <m:sSup>
                            <m:sSupPr>
                              <m:ctrlPr>
                                <a:rPr lang="en-US" altLang="zh-TW" sz="2800" i="1" smtClean="0">
                                  <a:solidFill>
                                    <a:srgbClr val="C00000"/>
                                  </a:solidFill>
                                  <a:latin typeface="Cambria Math" panose="02040503050406030204" pitchFamily="18" charset="0"/>
                                  <a:ea typeface="微软雅黑" panose="020B0503020204020204" pitchFamily="34" charset="-122"/>
                                </a:rPr>
                              </m:ctrlPr>
                            </m:sSupPr>
                            <m:e>
                              <m:r>
                                <a:rPr lang="en-US" altLang="zh-CN" sz="2800">
                                  <a:solidFill>
                                    <a:srgbClr val="C00000"/>
                                  </a:solidFill>
                                  <a:latin typeface="Cambria Math" charset="0"/>
                                  <a:ea typeface="微软雅黑" panose="020B0503020204020204" pitchFamily="34" charset="-122"/>
                                </a:rPr>
                                <m:t>𝜽</m:t>
                              </m:r>
                              <m:r>
                                <a:rPr lang="en-US" altLang="zh-CN" sz="2800">
                                  <a:solidFill>
                                    <a:srgbClr val="C00000"/>
                                  </a:solidFill>
                                  <a:latin typeface="Cambria Math" charset="0"/>
                                  <a:ea typeface="微软雅黑" panose="020B0503020204020204" pitchFamily="34" charset="-122"/>
                                </a:rPr>
                                <m:t>=</m:t>
                              </m:r>
                              <m:r>
                                <a:rPr lang="en-US" altLang="zh-CN" sz="2800">
                                  <a:solidFill>
                                    <a:srgbClr val="C00000"/>
                                  </a:solidFill>
                                  <a:latin typeface="Cambria Math" charset="0"/>
                                  <a:ea typeface="微软雅黑" panose="020B0503020204020204" pitchFamily="34" charset="-122"/>
                                </a:rPr>
                                <m:t>𝜽</m:t>
                              </m:r>
                            </m:e>
                            <m:sup>
                              <m:r>
                                <a:rPr lang="en-US" altLang="zh-TW" sz="2800">
                                  <a:solidFill>
                                    <a:srgbClr val="C00000"/>
                                  </a:solidFill>
                                  <a:latin typeface="Cambria Math" charset="0"/>
                                  <a:ea typeface="微软雅黑" panose="020B0503020204020204" pitchFamily="34" charset="-122"/>
                                </a:rPr>
                                <m:t>(</m:t>
                              </m:r>
                              <m:r>
                                <a:rPr lang="en-US" altLang="zh-CN" sz="2800">
                                  <a:solidFill>
                                    <a:srgbClr val="C00000"/>
                                  </a:solidFill>
                                  <a:latin typeface="Cambria Math" charset="0"/>
                                  <a:ea typeface="微软雅黑" panose="020B0503020204020204" pitchFamily="34" charset="-122"/>
                                </a:rPr>
                                <m:t>𝑡</m:t>
                              </m:r>
                              <m:r>
                                <a:rPr lang="en-US" altLang="zh-TW" sz="2800">
                                  <a:solidFill>
                                    <a:srgbClr val="C00000"/>
                                  </a:solidFill>
                                  <a:latin typeface="Cambria Math" charset="0"/>
                                  <a:ea typeface="微软雅黑" panose="020B0503020204020204" pitchFamily="34" charset="-122"/>
                                </a:rPr>
                                <m:t>)</m:t>
                              </m:r>
                            </m:sup>
                          </m:sSup>
                        </m:sub>
                      </m:sSub>
                    </m:oMath>
                  </m:oMathPara>
                </a14:m>
                <a:endParaRPr lang="zh-TW"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0" name="文字方塊 61"/>
              <p:cNvSpPr txBox="1">
                <a:spLocks noRot="1" noChangeAspect="1" noMove="1" noResize="1" noEditPoints="1" noAdjustHandles="1" noChangeArrowheads="1" noChangeShapeType="1" noTextEdit="1"/>
              </p:cNvSpPr>
              <p:nvPr/>
            </p:nvSpPr>
            <p:spPr>
              <a:xfrm>
                <a:off x="3705830" y="4047109"/>
                <a:ext cx="5088073" cy="577915"/>
              </a:xfrm>
              <a:prstGeom prst="rect">
                <a:avLst/>
              </a:prstGeom>
              <a:blipFill>
                <a:blip r:embed="rId4"/>
                <a:stretch>
                  <a:fillRect b="-191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字方塊 61"/>
              <p:cNvSpPr txBox="1"/>
              <p:nvPr/>
            </p:nvSpPr>
            <p:spPr>
              <a:xfrm>
                <a:off x="3065750" y="2765983"/>
                <a:ext cx="5088073" cy="577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𝒗</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TW" sz="2800">
                          <a:solidFill>
                            <a:srgbClr val="09405E"/>
                          </a:solidFill>
                          <a:latin typeface="Cambria Math" charset="0"/>
                          <a:ea typeface="微软雅黑" panose="020B0503020204020204" pitchFamily="34" charset="-122"/>
                        </a:rPr>
                        <m:t>=</m:t>
                      </m:r>
                      <m:sSub>
                        <m:sSubPr>
                          <m:ctrlPr>
                            <a:rPr lang="en-US" altLang="zh-TW" sz="2800" i="1" smtClean="0">
                              <a:solidFill>
                                <a:srgbClr val="09405E"/>
                              </a:solidFill>
                              <a:latin typeface="Cambria Math" panose="02040503050406030204" pitchFamily="18" charset="0"/>
                              <a:ea typeface="微软雅黑" panose="020B0503020204020204" pitchFamily="34" charset="-122"/>
                            </a:rPr>
                          </m:ctrlPr>
                        </m:sSubPr>
                        <m:e>
                          <m:r>
                            <a:rPr lang="en-US" altLang="zh-CN" sz="2800" b="0" i="0" smtClean="0">
                              <a:solidFill>
                                <a:srgbClr val="09405E"/>
                              </a:solidFill>
                              <a:latin typeface="Cambria Math" panose="02040503050406030204" pitchFamily="18" charset="0"/>
                              <a:ea typeface="微软雅黑" panose="020B0503020204020204" pitchFamily="34" charset="-122"/>
                            </a:rPr>
                            <m:t>−</m:t>
                          </m:r>
                          <m:r>
                            <a:rPr lang="el-GR" altLang="zh-TW" sz="2800" dirty="0">
                              <a:solidFill>
                                <a:srgbClr val="09405E"/>
                              </a:solidFill>
                              <a:latin typeface="Cambria Math" charset="0"/>
                              <a:ea typeface="微软雅黑" panose="020B0503020204020204" pitchFamily="34" charset="-122"/>
                            </a:rPr>
                            <m:t>𝜂</m:t>
                          </m:r>
                          <m:r>
                            <a:rPr lang="zh-TW" altLang="en-US"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𝐽</m:t>
                          </m:r>
                          <m:d>
                            <m:dPr>
                              <m:ctrlPr>
                                <a:rPr lang="en-US" altLang="zh-TW" sz="2800" i="1">
                                  <a:solidFill>
                                    <a:srgbClr val="09405E"/>
                                  </a:solidFill>
                                  <a:latin typeface="Cambria Math" panose="02040503050406030204" pitchFamily="18" charset="0"/>
                                  <a:ea typeface="微软雅黑" panose="020B0503020204020204" pitchFamily="34" charset="-122"/>
                                </a:rPr>
                              </m:ctrlPr>
                            </m:dPr>
                            <m:e>
                              <m:r>
                                <a:rPr lang="en-US" altLang="zh-CN" sz="2800">
                                  <a:solidFill>
                                    <a:srgbClr val="09405E"/>
                                  </a:solidFill>
                                  <a:latin typeface="Cambria Math" charset="0"/>
                                  <a:ea typeface="微软雅黑" panose="020B0503020204020204" pitchFamily="34" charset="-122"/>
                                </a:rPr>
                                <m:t>𝜽</m:t>
                              </m:r>
                            </m:e>
                          </m:d>
                          <m:r>
                            <a:rPr lang="zh-CN" altLang="en-US" sz="2800">
                              <a:solidFill>
                                <a:srgbClr val="09405E"/>
                              </a:solidFill>
                              <a:latin typeface="Cambria Math" charset="0"/>
                              <a:ea typeface="微软雅黑" panose="020B0503020204020204" pitchFamily="34" charset="-122"/>
                            </a:rPr>
                            <m:t>｜</m:t>
                          </m:r>
                        </m:e>
                        <m:sub>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𝜽</m:t>
                              </m:r>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sub>
                      </m:sSub>
                    </m:oMath>
                  </m:oMathPara>
                </a14:m>
                <a:endParaRPr lang="zh-TW" altLang="en-US" sz="2800" dirty="0">
                  <a:solidFill>
                    <a:srgbClr val="09405E"/>
                  </a:solidFill>
                  <a:latin typeface="微软雅黑" panose="020B0503020204020204" pitchFamily="34" charset="-122"/>
                  <a:ea typeface="微软雅黑" panose="020B0503020204020204" pitchFamily="34" charset="-122"/>
                </a:endParaRPr>
              </a:p>
            </p:txBody>
          </p:sp>
        </mc:Choice>
        <mc:Fallback>
          <p:sp>
            <p:nvSpPr>
              <p:cNvPr id="11" name="文字方塊 61"/>
              <p:cNvSpPr txBox="1">
                <a:spLocks noRot="1" noChangeAspect="1" noMove="1" noResize="1" noEditPoints="1" noAdjustHandles="1" noChangeArrowheads="1" noChangeShapeType="1" noTextEdit="1"/>
              </p:cNvSpPr>
              <p:nvPr/>
            </p:nvSpPr>
            <p:spPr>
              <a:xfrm>
                <a:off x="3065750" y="2765983"/>
                <a:ext cx="5088073" cy="577915"/>
              </a:xfrm>
              <a:prstGeom prst="rect">
                <a:avLst/>
              </a:prstGeom>
              <a:blipFill>
                <a:blip r:embed="rId5"/>
                <a:stretch>
                  <a:fillRect b="-19149"/>
                </a:stretch>
              </a:blipFill>
            </p:spPr>
            <p:txBody>
              <a:bodyPr/>
              <a:lstStyle/>
              <a:p>
                <a:r>
                  <a:rPr lang="zh-CN" altLang="en-US">
                    <a:noFill/>
                  </a:rPr>
                  <a:t> </a:t>
                </a:r>
              </a:p>
            </p:txBody>
          </p:sp>
        </mc:Fallback>
      </mc:AlternateContent>
      <p:sp>
        <p:nvSpPr>
          <p:cNvPr id="12" name="文本框 11"/>
          <p:cNvSpPr txBox="1"/>
          <p:nvPr/>
        </p:nvSpPr>
        <p:spPr>
          <a:xfrm>
            <a:off x="1890909" y="5247315"/>
            <a:ext cx="1614341" cy="461665"/>
          </a:xfrm>
          <a:prstGeom prst="rect">
            <a:avLst/>
          </a:prstGeom>
          <a:noFill/>
        </p:spPr>
        <p:txBody>
          <a:bodyPr wrap="square" rtlCol="0">
            <a:spAutoFit/>
          </a:bodyPr>
          <a:lstStyle/>
          <a:p>
            <a:r>
              <a:rPr lang="en-US" altLang="zh-CN" sz="2400" dirty="0">
                <a:solidFill>
                  <a:srgbClr val="09405E"/>
                </a:solidFill>
                <a:latin typeface="微软雅黑" panose="020B0503020204020204" pitchFamily="34" charset="-122"/>
                <a:ea typeface="微软雅黑" panose="020B0503020204020204" pitchFamily="34" charset="-122"/>
              </a:rPr>
              <a:t>NAG</a:t>
            </a:r>
            <a:r>
              <a:rPr lang="zh-CN" altLang="en-US" sz="2400" dirty="0">
                <a:solidFill>
                  <a:srgbClr val="09405E"/>
                </a:solidFill>
                <a:latin typeface="微软雅黑" panose="020B0503020204020204" pitchFamily="34" charset="-122"/>
                <a:ea typeface="微软雅黑" panose="020B0503020204020204" pitchFamily="34" charset="-122"/>
              </a:rPr>
              <a:t>：   </a:t>
            </a:r>
          </a:p>
        </p:txBody>
      </p:sp>
      <p:sp>
        <p:nvSpPr>
          <p:cNvPr id="13" name="矩形 12"/>
          <p:cNvSpPr/>
          <p:nvPr/>
        </p:nvSpPr>
        <p:spPr>
          <a:xfrm>
            <a:off x="1890910" y="2809634"/>
            <a:ext cx="2085827" cy="523220"/>
          </a:xfrm>
          <a:prstGeom prst="rect">
            <a:avLst/>
          </a:prstGeom>
        </p:spPr>
        <p:txBody>
          <a:bodyPr wrap="none">
            <a:spAutoFit/>
          </a:bodyPr>
          <a:lstStyle/>
          <a:p>
            <a:r>
              <a:rPr lang="zh-CN" altLang="en-US" sz="2800" dirty="0">
                <a:solidFill>
                  <a:srgbClr val="09405E"/>
                </a:solidFill>
                <a:latin typeface="微软雅黑" panose="020B0503020204020204" pitchFamily="34" charset="-122"/>
                <a:ea typeface="微软雅黑" panose="020B0503020204020204" pitchFamily="34" charset="-122"/>
              </a:rPr>
              <a:t>梯度下降： </a:t>
            </a:r>
            <a:endParaRPr lang="zh-CN" altLang="en-US" sz="2800" dirty="0"/>
          </a:p>
        </p:txBody>
      </p:sp>
      <p:sp>
        <p:nvSpPr>
          <p:cNvPr id="14" name="矩形 13"/>
          <p:cNvSpPr/>
          <p:nvPr/>
        </p:nvSpPr>
        <p:spPr>
          <a:xfrm>
            <a:off x="1834701" y="3997816"/>
            <a:ext cx="1726755" cy="523220"/>
          </a:xfrm>
          <a:prstGeom prst="rect">
            <a:avLst/>
          </a:prstGeom>
        </p:spPr>
        <p:txBody>
          <a:bodyPr wrap="none">
            <a:spAutoFit/>
          </a:bodyPr>
          <a:lstStyle/>
          <a:p>
            <a:r>
              <a:rPr lang="zh-CN" altLang="en-US" sz="2800" dirty="0">
                <a:solidFill>
                  <a:srgbClr val="09405E"/>
                </a:solidFill>
                <a:latin typeface="微软雅黑" panose="020B0503020204020204" pitchFamily="34" charset="-122"/>
                <a:ea typeface="微软雅黑" panose="020B0503020204020204" pitchFamily="34" charset="-122"/>
              </a:rPr>
              <a:t>动量法： </a:t>
            </a:r>
            <a:endParaRPr lang="zh-CN" altLang="en-US" sz="2800" dirty="0"/>
          </a:p>
        </p:txBody>
      </p:sp>
    </p:spTree>
    <p:extLst>
      <p:ext uri="{BB962C8B-B14F-4D97-AF65-F5344CB8AC3E}">
        <p14:creationId xmlns:p14="http://schemas.microsoft.com/office/powerpoint/2010/main" val="170060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动量法比较</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036" y="974576"/>
            <a:ext cx="3902964" cy="272588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036" y="957218"/>
            <a:ext cx="3902964" cy="272588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2" y="974576"/>
            <a:ext cx="3902964" cy="2725880"/>
          </a:xfrm>
          <a:prstGeom prst="rect">
            <a:avLst/>
          </a:prstGeom>
        </p:spPr>
      </p:pic>
      <p:sp>
        <p:nvSpPr>
          <p:cNvPr id="10" name="文本框 9"/>
          <p:cNvSpPr txBox="1"/>
          <p:nvPr/>
        </p:nvSpPr>
        <p:spPr>
          <a:xfrm>
            <a:off x="1719072" y="3700456"/>
            <a:ext cx="9335120" cy="461665"/>
          </a:xfrm>
          <a:prstGeom prst="rect">
            <a:avLst/>
          </a:prstGeom>
          <a:noFill/>
        </p:spPr>
        <p:txBody>
          <a:bodyPr wrap="none" rtlCol="0">
            <a:spAutoFit/>
          </a:bodyPr>
          <a:lstStyle/>
          <a:p>
            <a:r>
              <a:rPr lang="zh-CN" altLang="en-US" sz="2400" dirty="0">
                <a:solidFill>
                  <a:srgbClr val="09405E"/>
                </a:solidFill>
                <a:latin typeface="微软雅黑" panose="020B0503020204020204" pitchFamily="34" charset="-122"/>
                <a:ea typeface="微软雅黑" panose="020B0503020204020204" pitchFamily="34" charset="-122"/>
              </a:rPr>
              <a:t>梯度下降                               动量法                                   </a:t>
            </a:r>
            <a:r>
              <a:rPr lang="en-US" altLang="zh-CN" sz="2400" dirty="0">
                <a:solidFill>
                  <a:srgbClr val="09405E"/>
                </a:solidFill>
                <a:latin typeface="微软雅黑" panose="020B0503020204020204" pitchFamily="34" charset="-122"/>
                <a:ea typeface="微软雅黑" panose="020B0503020204020204" pitchFamily="34" charset="-122"/>
              </a:rPr>
              <a:t>NAG</a:t>
            </a:r>
            <a:r>
              <a:rPr lang="zh-CN" altLang="en-US" sz="2400" dirty="0">
                <a:solidFill>
                  <a:srgbClr val="09405E"/>
                </a:solidFill>
                <a:latin typeface="微软雅黑" panose="020B0503020204020204" pitchFamily="34" charset="-122"/>
                <a:ea typeface="微软雅黑" panose="020B0503020204020204" pitchFamily="34" charset="-122"/>
              </a:rPr>
              <a:t>   </a:t>
            </a:r>
          </a:p>
        </p:txBody>
      </p:sp>
      <p:sp>
        <p:nvSpPr>
          <p:cNvPr id="11" name="矩形 10"/>
          <p:cNvSpPr/>
          <p:nvPr/>
        </p:nvSpPr>
        <p:spPr>
          <a:xfrm>
            <a:off x="4393692" y="4025679"/>
            <a:ext cx="3607308" cy="2862322"/>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收敛</a:t>
            </a:r>
            <a:r>
              <a:rPr lang="zh-CN" altLang="en-US" sz="2000" dirty="0">
                <a:solidFill>
                  <a:srgbClr val="09405E"/>
                </a:solidFill>
                <a:latin typeface="微软雅黑" panose="020B0503020204020204" pitchFamily="34" charset="-122"/>
                <a:ea typeface="微软雅黑" panose="020B0503020204020204" pitchFamily="34" charset="-122"/>
              </a:rPr>
              <a:t>快</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迭代次数比梯度下降法少一半</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尤其前几次迭代参数更新量</a:t>
            </a:r>
            <a:r>
              <a:rPr lang="zh-CN" altLang="en-US" sz="2000" dirty="0">
                <a:solidFill>
                  <a:srgbClr val="09405E"/>
                </a:solidFill>
                <a:latin typeface="微软雅黑" panose="020B0503020204020204" pitchFamily="34" charset="-122"/>
                <a:ea typeface="微软雅黑" panose="020B0503020204020204" pitchFamily="34" charset="-122"/>
              </a:rPr>
              <a:t>大</a:t>
            </a:r>
            <a:endParaRPr lang="en-US" altLang="zh-CN" sz="2000" dirty="0">
              <a:solidFill>
                <a:srgbClr val="09405E"/>
              </a:solidFill>
              <a:latin typeface="微软雅黑" panose="020B0503020204020204" pitchFamily="34" charset="-122"/>
              <a:ea typeface="微软雅黑" panose="020B0503020204020204" pitchFamily="34" charset="-122"/>
            </a:endParaRPr>
          </a:p>
          <a:p>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en-US" sz="2000" dirty="0">
                <a:solidFill>
                  <a:srgbClr val="09405E"/>
                </a:solidFill>
                <a:latin typeface="微软雅黑" panose="020B0503020204020204" pitchFamily="34" charset="-122"/>
                <a:ea typeface="微软雅黑" panose="020B0503020204020204" pitchFamily="34" charset="-122"/>
              </a:rPr>
              <a:t>最</a:t>
            </a:r>
            <a:r>
              <a:rPr lang="zh-CN" altLang="zh-CN" sz="2000" dirty="0">
                <a:solidFill>
                  <a:srgbClr val="09405E"/>
                </a:solidFill>
                <a:latin typeface="微软雅黑" panose="020B0503020204020204" pitchFamily="34" charset="-122"/>
                <a:ea typeface="微软雅黑" panose="020B0503020204020204" pitchFamily="34" charset="-122"/>
              </a:rPr>
              <a:t>后阶段搜索范围越过了最佳位置（学习率</a:t>
            </a:r>
            <a:r>
              <a:rPr lang="zh-CN" altLang="en-US" sz="2000" dirty="0">
                <a:solidFill>
                  <a:srgbClr val="09405E"/>
                </a:solidFill>
                <a:latin typeface="微软雅黑" panose="020B0503020204020204" pitchFamily="34" charset="-122"/>
                <a:ea typeface="微软雅黑" panose="020B0503020204020204" pitchFamily="34" charset="-122"/>
              </a:rPr>
              <a:t>较</a:t>
            </a:r>
            <a:r>
              <a:rPr lang="zh-CN" altLang="zh-CN" sz="2000" dirty="0">
                <a:solidFill>
                  <a:srgbClr val="09405E"/>
                </a:solidFill>
                <a:latin typeface="微软雅黑" panose="020B0503020204020204" pitchFamily="34" charset="-122"/>
                <a:ea typeface="微软雅黑" panose="020B0503020204020204" pitchFamily="34" charset="-122"/>
              </a:rPr>
              <a:t>大），这时两次更新方向相反，动量法会使得更新幅度减小，再慢慢回到最佳位置</a:t>
            </a:r>
            <a:endParaRPr lang="zh-CN" altLang="en-US" sz="2000" dirty="0">
              <a:solidFill>
                <a:srgbClr val="09405E"/>
              </a:solidFill>
              <a:latin typeface="微软雅黑" panose="020B0503020204020204" pitchFamily="34" charset="-122"/>
              <a:ea typeface="微软雅黑" panose="020B0503020204020204" pitchFamily="34" charset="-122"/>
            </a:endParaRPr>
          </a:p>
        </p:txBody>
      </p:sp>
      <p:sp>
        <p:nvSpPr>
          <p:cNvPr id="13" name="矩形 12"/>
          <p:cNvSpPr/>
          <p:nvPr/>
        </p:nvSpPr>
        <p:spPr>
          <a:xfrm>
            <a:off x="8289036" y="4372721"/>
            <a:ext cx="3902964" cy="1323439"/>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提前预知目标函数的信息，相当于多考虑了目标函数的二阶导数信息，类似牛顿法的思想，因此搜索路径更合理，收敛速度更快</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77189D9-1A5D-DE42-64CB-CDB9ED2FFFEF}"/>
                  </a:ext>
                </a:extLst>
              </p:cNvPr>
              <p:cNvSpPr txBox="1"/>
              <p:nvPr/>
            </p:nvSpPr>
            <p:spPr>
              <a:xfrm>
                <a:off x="3337272" y="-25777"/>
                <a:ext cx="609872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latin typeface="Cambria Math" panose="02040503050406030204" pitchFamily="18" charset="0"/>
                        </a:rPr>
                        <m:t>𝐽</m:t>
                      </m:r>
                      <m:r>
                        <a:rPr lang="en-US" altLang="zh-CN" sz="1800" b="0" i="1" smtClean="0">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𝑤</m:t>
                          </m:r>
                        </m:e>
                        <m:sub>
                          <m:r>
                            <a:rPr kumimoji="1" lang="en-US" altLang="zh-CN" i="1">
                              <a:solidFill>
                                <a:schemeClr val="bg1"/>
                              </a:solidFill>
                              <a:latin typeface="Cambria Math" panose="02040503050406030204" pitchFamily="18" charset="0"/>
                            </a:rPr>
                            <m:t>1</m:t>
                          </m:r>
                        </m:sub>
                      </m:sSub>
                      <m:r>
                        <a:rPr kumimoji="1" lang="en-US" altLang="zh-CN" b="0" i="1" smtClean="0">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𝑤</m:t>
                          </m:r>
                        </m:e>
                        <m:sub>
                          <m:r>
                            <a:rPr kumimoji="1" lang="en-US" altLang="zh-CN" b="0" i="1" smtClean="0">
                              <a:solidFill>
                                <a:schemeClr val="bg1"/>
                              </a:solidFill>
                              <a:latin typeface="Cambria Math" panose="02040503050406030204" pitchFamily="18" charset="0"/>
                            </a:rPr>
                            <m:t>2</m:t>
                          </m:r>
                        </m:sub>
                      </m:sSub>
                      <m:r>
                        <a:rPr lang="en-US" altLang="zh-CN" sz="1800" b="0" i="1" smtClean="0">
                          <a:solidFill>
                            <a:schemeClr val="bg1"/>
                          </a:solidFill>
                          <a:latin typeface="Cambria Math" panose="02040503050406030204" pitchFamily="18" charset="0"/>
                        </a:rPr>
                        <m:t>)=</m:t>
                      </m:r>
                      <m:nary>
                        <m:naryPr>
                          <m:chr m:val="∑"/>
                          <m:ctrlPr>
                            <a:rPr lang="is-IS" altLang="zh-CN" sz="1800" i="1" smtClean="0">
                              <a:solidFill>
                                <a:schemeClr val="bg1"/>
                              </a:solidFill>
                              <a:latin typeface="Cambria Math" panose="02040503050406030204" pitchFamily="18" charset="0"/>
                            </a:rPr>
                          </m:ctrlPr>
                        </m:naryPr>
                        <m:sub>
                          <m:r>
                            <m:rPr>
                              <m:brk m:alnAt="23"/>
                            </m:rPr>
                            <a:rPr lang="en-US" altLang="zh-CN" sz="1800" i="1">
                              <a:solidFill>
                                <a:schemeClr val="bg1"/>
                              </a:solidFill>
                              <a:latin typeface="Cambria Math" charset="0"/>
                            </a:rPr>
                            <m:t>𝑖</m:t>
                          </m:r>
                          <m:r>
                            <a:rPr lang="en-US" altLang="zh-CN" sz="1800" i="1">
                              <a:solidFill>
                                <a:schemeClr val="bg1"/>
                              </a:solidFill>
                              <a:latin typeface="Cambria Math" charset="0"/>
                            </a:rPr>
                            <m:t>=1</m:t>
                          </m:r>
                        </m:sub>
                        <m:sup>
                          <m:r>
                            <a:rPr lang="en-US" altLang="zh-CN" sz="1800" i="1">
                              <a:solidFill>
                                <a:schemeClr val="bg1"/>
                              </a:solidFill>
                              <a:latin typeface="Cambria Math" charset="0"/>
                            </a:rPr>
                            <m:t>𝑁</m:t>
                          </m:r>
                        </m:sup>
                        <m:e>
                          <m:sSup>
                            <m:sSupPr>
                              <m:ctrlPr>
                                <a:rPr kumimoji="1" lang="mr-IN" altLang="zh-CN" sz="1800" i="1">
                                  <a:solidFill>
                                    <a:schemeClr val="bg1"/>
                                  </a:solidFill>
                                  <a:latin typeface="Cambria Math" panose="02040503050406030204" pitchFamily="18" charset="0"/>
                                  <a:ea typeface="微软雅黑" pitchFamily="34" charset="-122"/>
                                </a:rPr>
                              </m:ctrlPr>
                            </m:sSupPr>
                            <m:e>
                              <m:d>
                                <m:dPr>
                                  <m:ctrlPr>
                                    <a:rPr kumimoji="1" lang="en-US" altLang="zh-CN" sz="1800" i="1">
                                      <a:solidFill>
                                        <a:schemeClr val="bg1"/>
                                      </a:solidFill>
                                      <a:latin typeface="Cambria Math" panose="02040503050406030204" pitchFamily="18" charset="0"/>
                                      <a:ea typeface="微软雅黑" pitchFamily="34" charset="-122"/>
                                    </a:rPr>
                                  </m:ctrlPr>
                                </m:dPr>
                                <m:e>
                                  <m:sSub>
                                    <m:sSubPr>
                                      <m:ctrlPr>
                                        <a:rPr kumimoji="1" lang="en-US" altLang="zh-CN" sz="1800" i="1">
                                          <a:solidFill>
                                            <a:schemeClr val="bg1"/>
                                          </a:solidFill>
                                          <a:latin typeface="Cambria Math" panose="02040503050406030204" pitchFamily="18" charset="0"/>
                                          <a:ea typeface="微软雅黑" pitchFamily="34" charset="-122"/>
                                        </a:rPr>
                                      </m:ctrlPr>
                                    </m:sSubPr>
                                    <m:e>
                                      <m:r>
                                        <a:rPr kumimoji="1" lang="en-US" altLang="zh-CN" sz="1800" i="1">
                                          <a:solidFill>
                                            <a:schemeClr val="bg1"/>
                                          </a:solidFill>
                                          <a:latin typeface="Cambria Math" charset="0"/>
                                          <a:ea typeface="微软雅黑" pitchFamily="34" charset="-122"/>
                                        </a:rPr>
                                        <m:t>𝑦</m:t>
                                      </m:r>
                                    </m:e>
                                    <m:sub>
                                      <m:r>
                                        <a:rPr kumimoji="1" lang="en-US" altLang="zh-CN" sz="1800" i="1">
                                          <a:solidFill>
                                            <a:schemeClr val="bg1"/>
                                          </a:solidFill>
                                          <a:latin typeface="Cambria Math" charset="0"/>
                                          <a:ea typeface="微软雅黑" pitchFamily="34" charset="-122"/>
                                        </a:rPr>
                                        <m:t>𝑖</m:t>
                                      </m:r>
                                    </m:sub>
                                  </m:sSub>
                                  <m:r>
                                    <a:rPr kumimoji="1" lang="en-US" altLang="zh-CN" sz="1800" i="1">
                                      <a:solidFill>
                                        <a:schemeClr val="bg1"/>
                                      </a:solidFill>
                                      <a:latin typeface="Cambria Math" charset="0"/>
                                      <a:ea typeface="微软雅黑" pitchFamily="34" charset="-122"/>
                                    </a:rPr>
                                    <m:t>−</m:t>
                                  </m:r>
                                  <m:d>
                                    <m:dPr>
                                      <m:ctrlPr>
                                        <a:rPr kumimoji="1" lang="en-US" altLang="zh-CN" sz="1800" i="1" smtClean="0">
                                          <a:solidFill>
                                            <a:schemeClr val="bg1"/>
                                          </a:solidFill>
                                          <a:latin typeface="Cambria Math" panose="02040503050406030204" pitchFamily="18" charset="0"/>
                                          <a:ea typeface="微软雅黑" pitchFamily="34" charset="-122"/>
                                        </a:rPr>
                                      </m:ctrlPr>
                                    </m:dPr>
                                    <m:e>
                                      <m:sSub>
                                        <m:sSubPr>
                                          <m:ctrlPr>
                                            <a:rPr kumimoji="1" lang="en-US" altLang="zh-CN" i="1">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𝑤</m:t>
                                          </m:r>
                                        </m:e>
                                        <m:sub>
                                          <m:r>
                                            <a:rPr kumimoji="1" lang="en-US" altLang="zh-CN" b="0" i="1" smtClean="0">
                                              <a:solidFill>
                                                <a:schemeClr val="bg1"/>
                                              </a:solidFill>
                                              <a:latin typeface="Cambria Math" panose="02040503050406030204" pitchFamily="18" charset="0"/>
                                            </a:rPr>
                                            <m:t>1</m:t>
                                          </m:r>
                                        </m:sub>
                                      </m:sSub>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charset="0"/>
                                            </a:rPr>
                                            <m:t>𝑥</m:t>
                                          </m:r>
                                        </m:e>
                                        <m:sub>
                                          <m:r>
                                            <a:rPr kumimoji="1" lang="en-US" altLang="zh-CN" i="1">
                                              <a:solidFill>
                                                <a:schemeClr val="bg1"/>
                                              </a:solidFill>
                                              <a:latin typeface="Cambria Math" charset="0"/>
                                            </a:rPr>
                                            <m:t>𝑖</m:t>
                                          </m:r>
                                          <m:r>
                                            <a:rPr kumimoji="1" lang="en-US" altLang="zh-CN" b="0" i="1" smtClean="0">
                                              <a:solidFill>
                                                <a:schemeClr val="bg1"/>
                                              </a:solidFill>
                                              <a:latin typeface="Cambria Math" panose="02040503050406030204" pitchFamily="18" charset="0"/>
                                            </a:rPr>
                                            <m:t>,1</m:t>
                                          </m:r>
                                        </m:sub>
                                      </m:sSub>
                                      <m:r>
                                        <a:rPr kumimoji="1" lang="en-US" altLang="zh-CN" b="0" i="1" smtClean="0">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𝑤</m:t>
                                          </m:r>
                                        </m:e>
                                        <m:sub>
                                          <m:r>
                                            <a:rPr kumimoji="1" lang="en-US" altLang="zh-CN" b="0" i="1" smtClean="0">
                                              <a:solidFill>
                                                <a:schemeClr val="bg1"/>
                                              </a:solidFill>
                                              <a:latin typeface="Cambria Math" panose="02040503050406030204" pitchFamily="18" charset="0"/>
                                            </a:rPr>
                                            <m:t>2</m:t>
                                          </m:r>
                                        </m:sub>
                                      </m:sSub>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charset="0"/>
                                            </a:rPr>
                                            <m:t>𝑥</m:t>
                                          </m:r>
                                        </m:e>
                                        <m:sub>
                                          <m:r>
                                            <a:rPr kumimoji="1" lang="en-US" altLang="zh-CN" i="1">
                                              <a:solidFill>
                                                <a:schemeClr val="bg1"/>
                                              </a:solidFill>
                                              <a:latin typeface="Cambria Math" charset="0"/>
                                            </a:rPr>
                                            <m:t>𝑖</m:t>
                                          </m:r>
                                          <m:r>
                                            <a:rPr kumimoji="1" lang="en-US" altLang="zh-CN" i="1">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2</m:t>
                                          </m:r>
                                        </m:sub>
                                      </m:sSub>
                                    </m:e>
                                  </m:d>
                                  <m:r>
                                    <m:rPr>
                                      <m:nor/>
                                    </m:rPr>
                                    <a:rPr lang="zh-CN" altLang="en-US" sz="1800" dirty="0">
                                      <a:solidFill>
                                        <a:schemeClr val="bg1"/>
                                      </a:solidFill>
                                    </a:rPr>
                                    <m:t> </m:t>
                                  </m:r>
                                </m:e>
                              </m:d>
                            </m:e>
                            <m:sup>
                              <m:r>
                                <a:rPr kumimoji="1" lang="en-US" altLang="zh-CN" sz="1800" i="1">
                                  <a:solidFill>
                                    <a:schemeClr val="bg1"/>
                                  </a:solidFill>
                                  <a:latin typeface="Cambria Math" charset="0"/>
                                  <a:ea typeface="微软雅黑" pitchFamily="34" charset="-122"/>
                                </a:rPr>
                                <m:t>2</m:t>
                              </m:r>
                            </m:sup>
                          </m:sSup>
                        </m:e>
                      </m:nary>
                    </m:oMath>
                  </m:oMathPara>
                </a14:m>
                <a:endParaRPr lang="zh-CN" altLang="en-US" dirty="0">
                  <a:solidFill>
                    <a:schemeClr val="bg1"/>
                  </a:solidFill>
                </a:endParaRPr>
              </a:p>
            </p:txBody>
          </p:sp>
        </mc:Choice>
        <mc:Fallback>
          <p:sp>
            <p:nvSpPr>
              <p:cNvPr id="5" name="文本框 4">
                <a:extLst>
                  <a:ext uri="{FF2B5EF4-FFF2-40B4-BE49-F238E27FC236}">
                    <a16:creationId xmlns:a16="http://schemas.microsoft.com/office/drawing/2014/main" id="{677189D9-1A5D-DE42-64CB-CDB9ED2FFFEF}"/>
                  </a:ext>
                </a:extLst>
              </p:cNvPr>
              <p:cNvSpPr txBox="1">
                <a:spLocks noRot="1" noChangeAspect="1" noMove="1" noResize="1" noEditPoints="1" noAdjustHandles="1" noChangeArrowheads="1" noChangeShapeType="1" noTextEdit="1"/>
              </p:cNvSpPr>
              <p:nvPr/>
            </p:nvSpPr>
            <p:spPr>
              <a:xfrm>
                <a:off x="3337272" y="-25777"/>
                <a:ext cx="6098720" cy="871264"/>
              </a:xfrm>
              <a:prstGeom prst="rect">
                <a:avLst/>
              </a:prstGeom>
              <a:blipFill>
                <a:blip r:embed="rId6"/>
                <a:stretch>
                  <a:fillRect t="-95652" b="-150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503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动量法比较</a:t>
            </a:r>
          </a:p>
        </p:txBody>
      </p:sp>
      <p:sp>
        <p:nvSpPr>
          <p:cNvPr id="10" name="文本框 9"/>
          <p:cNvSpPr txBox="1"/>
          <p:nvPr/>
        </p:nvSpPr>
        <p:spPr>
          <a:xfrm>
            <a:off x="1719072" y="3700456"/>
            <a:ext cx="9335120" cy="461665"/>
          </a:xfrm>
          <a:prstGeom prst="rect">
            <a:avLst/>
          </a:prstGeom>
          <a:noFill/>
        </p:spPr>
        <p:txBody>
          <a:bodyPr wrap="none" rtlCol="0">
            <a:spAutoFit/>
          </a:bodyPr>
          <a:lstStyle/>
          <a:p>
            <a:r>
              <a:rPr lang="zh-CN" altLang="en-US" sz="2400" dirty="0">
                <a:solidFill>
                  <a:srgbClr val="09405E"/>
                </a:solidFill>
                <a:latin typeface="微软雅黑" panose="020B0503020204020204" pitchFamily="34" charset="-122"/>
                <a:ea typeface="微软雅黑" panose="020B0503020204020204" pitchFamily="34" charset="-122"/>
              </a:rPr>
              <a:t>梯度下降                               动量法                                   </a:t>
            </a:r>
            <a:r>
              <a:rPr lang="en-US" altLang="zh-CN" sz="2400" dirty="0">
                <a:solidFill>
                  <a:srgbClr val="09405E"/>
                </a:solidFill>
                <a:latin typeface="微软雅黑" panose="020B0503020204020204" pitchFamily="34" charset="-122"/>
                <a:ea typeface="微软雅黑" panose="020B0503020204020204" pitchFamily="34" charset="-122"/>
              </a:rPr>
              <a:t>NAG</a:t>
            </a:r>
            <a:r>
              <a:rPr lang="zh-CN" altLang="en-US" sz="2400" dirty="0">
                <a:solidFill>
                  <a:srgbClr val="09405E"/>
                </a:solidFill>
                <a:latin typeface="微软雅黑" panose="020B0503020204020204" pitchFamily="34" charset="-122"/>
                <a:ea typeface="微软雅黑" panose="020B0503020204020204" pitchFamily="34" charset="-122"/>
              </a:rPr>
              <a:t>   </a:t>
            </a:r>
          </a:p>
        </p:txBody>
      </p:sp>
      <p:sp>
        <p:nvSpPr>
          <p:cNvPr id="11" name="矩形 10"/>
          <p:cNvSpPr/>
          <p:nvPr/>
        </p:nvSpPr>
        <p:spPr>
          <a:xfrm>
            <a:off x="4393692" y="4233651"/>
            <a:ext cx="3607308" cy="1938992"/>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竖直方向上的移动更加平滑，且在水平方向上更快逼近最优解，</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因为此时竖直方向的当前梯度与之前的梯度方向相反相互抵消，移动的幅度小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sp>
        <p:nvSpPr>
          <p:cNvPr id="13" name="矩形 12"/>
          <p:cNvSpPr/>
          <p:nvPr/>
        </p:nvSpPr>
        <p:spPr>
          <a:xfrm>
            <a:off x="8289036" y="4233651"/>
            <a:ext cx="3902964" cy="1323439"/>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提前预知目标函数的信息，相当于多考虑了目标函数的二阶导数信息，类似牛顿法的思想，因此搜索路径更合理，收敛速度更快</a:t>
            </a:r>
            <a:endParaRPr lang="zh-CN" altLang="en-US" sz="2000" dirty="0">
              <a:solidFill>
                <a:srgbClr val="09405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78" y="1076337"/>
            <a:ext cx="3848222" cy="255258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778" y="1076336"/>
            <a:ext cx="3848222" cy="2552589"/>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1076336"/>
            <a:ext cx="3848222" cy="2552589"/>
          </a:xfrm>
          <a:prstGeom prst="rect">
            <a:avLst/>
          </a:prstGeom>
        </p:spPr>
      </p:pic>
      <p:sp>
        <p:nvSpPr>
          <p:cNvPr id="7" name="矩形 6"/>
          <p:cNvSpPr/>
          <p:nvPr/>
        </p:nvSpPr>
        <p:spPr>
          <a:xfrm>
            <a:off x="434650" y="4233651"/>
            <a:ext cx="3815024" cy="2246769"/>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目标函数在竖直方向比在水平方向的斜率的绝对值更大，梯度下降法中参数在竖直方向比在水平方向移动幅度更大，在长轴上呈“之”字形反复跳跃，缓慢向最小值逼近 </a:t>
            </a:r>
            <a:r>
              <a:rPr lang="zh-CN" altLang="en-US"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en-US" sz="2000" dirty="0">
                <a:solidFill>
                  <a:srgbClr val="09405E"/>
                </a:solidFill>
                <a:latin typeface="微软雅黑" panose="020B0503020204020204" pitchFamily="34" charset="-122"/>
                <a:ea typeface="微软雅黑" panose="020B0503020204020204" pitchFamily="34" charset="-122"/>
              </a:rPr>
              <a:t>（不同参数的梯度范围差异大）</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5F0321A-DB25-9D6A-A154-ED358E458813}"/>
                  </a:ext>
                </a:extLst>
              </p:cNvPr>
              <p:cNvSpPr txBox="1"/>
              <p:nvPr/>
            </p:nvSpPr>
            <p:spPr>
              <a:xfrm>
                <a:off x="3337272" y="-25777"/>
                <a:ext cx="609872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latin typeface="Cambria Math" panose="02040503050406030204" pitchFamily="18" charset="0"/>
                        </a:rPr>
                        <m:t>𝐽</m:t>
                      </m:r>
                      <m:r>
                        <a:rPr lang="en-US" altLang="zh-CN" sz="1800" b="0" i="1" smtClean="0">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𝑤</m:t>
                          </m:r>
                        </m:e>
                        <m:sub>
                          <m:r>
                            <a:rPr kumimoji="1" lang="en-US" altLang="zh-CN" i="1">
                              <a:solidFill>
                                <a:schemeClr val="bg1"/>
                              </a:solidFill>
                              <a:latin typeface="Cambria Math" panose="02040503050406030204" pitchFamily="18" charset="0"/>
                            </a:rPr>
                            <m:t>1</m:t>
                          </m:r>
                        </m:sub>
                      </m:sSub>
                      <m:r>
                        <a:rPr kumimoji="1" lang="en-US" altLang="zh-CN" b="0" i="1" smtClean="0">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𝑤</m:t>
                          </m:r>
                        </m:e>
                        <m:sub>
                          <m:r>
                            <a:rPr kumimoji="1" lang="en-US" altLang="zh-CN" b="0" i="1" smtClean="0">
                              <a:solidFill>
                                <a:schemeClr val="bg1"/>
                              </a:solidFill>
                              <a:latin typeface="Cambria Math" panose="02040503050406030204" pitchFamily="18" charset="0"/>
                            </a:rPr>
                            <m:t>2</m:t>
                          </m:r>
                        </m:sub>
                      </m:sSub>
                      <m:r>
                        <a:rPr lang="en-US" altLang="zh-CN" sz="1800" b="0" i="1" smtClean="0">
                          <a:solidFill>
                            <a:schemeClr val="bg1"/>
                          </a:solidFill>
                          <a:latin typeface="Cambria Math" panose="02040503050406030204" pitchFamily="18" charset="0"/>
                        </a:rPr>
                        <m:t>)=</m:t>
                      </m:r>
                      <m:nary>
                        <m:naryPr>
                          <m:chr m:val="∑"/>
                          <m:ctrlPr>
                            <a:rPr lang="is-IS" altLang="zh-CN" sz="1800" i="1" smtClean="0">
                              <a:solidFill>
                                <a:schemeClr val="bg1"/>
                              </a:solidFill>
                              <a:latin typeface="Cambria Math" panose="02040503050406030204" pitchFamily="18" charset="0"/>
                            </a:rPr>
                          </m:ctrlPr>
                        </m:naryPr>
                        <m:sub>
                          <m:r>
                            <m:rPr>
                              <m:brk m:alnAt="23"/>
                            </m:rPr>
                            <a:rPr lang="en-US" altLang="zh-CN" sz="1800" i="1">
                              <a:solidFill>
                                <a:schemeClr val="bg1"/>
                              </a:solidFill>
                              <a:latin typeface="Cambria Math" charset="0"/>
                            </a:rPr>
                            <m:t>𝑖</m:t>
                          </m:r>
                          <m:r>
                            <a:rPr lang="en-US" altLang="zh-CN" sz="1800" i="1">
                              <a:solidFill>
                                <a:schemeClr val="bg1"/>
                              </a:solidFill>
                              <a:latin typeface="Cambria Math" charset="0"/>
                            </a:rPr>
                            <m:t>=1</m:t>
                          </m:r>
                        </m:sub>
                        <m:sup>
                          <m:r>
                            <a:rPr lang="en-US" altLang="zh-CN" sz="1800" i="1">
                              <a:solidFill>
                                <a:schemeClr val="bg1"/>
                              </a:solidFill>
                              <a:latin typeface="Cambria Math" charset="0"/>
                            </a:rPr>
                            <m:t>𝑁</m:t>
                          </m:r>
                        </m:sup>
                        <m:e>
                          <m:sSup>
                            <m:sSupPr>
                              <m:ctrlPr>
                                <a:rPr kumimoji="1" lang="mr-IN" altLang="zh-CN" sz="1800" i="1">
                                  <a:solidFill>
                                    <a:schemeClr val="bg1"/>
                                  </a:solidFill>
                                  <a:latin typeface="Cambria Math" panose="02040503050406030204" pitchFamily="18" charset="0"/>
                                  <a:ea typeface="微软雅黑" pitchFamily="34" charset="-122"/>
                                </a:rPr>
                              </m:ctrlPr>
                            </m:sSupPr>
                            <m:e>
                              <m:d>
                                <m:dPr>
                                  <m:ctrlPr>
                                    <a:rPr kumimoji="1" lang="en-US" altLang="zh-CN" sz="1800" i="1">
                                      <a:solidFill>
                                        <a:schemeClr val="bg1"/>
                                      </a:solidFill>
                                      <a:latin typeface="Cambria Math" panose="02040503050406030204" pitchFamily="18" charset="0"/>
                                      <a:ea typeface="微软雅黑" pitchFamily="34" charset="-122"/>
                                    </a:rPr>
                                  </m:ctrlPr>
                                </m:dPr>
                                <m:e>
                                  <m:sSub>
                                    <m:sSubPr>
                                      <m:ctrlPr>
                                        <a:rPr kumimoji="1" lang="en-US" altLang="zh-CN" sz="1800" i="1">
                                          <a:solidFill>
                                            <a:schemeClr val="bg1"/>
                                          </a:solidFill>
                                          <a:latin typeface="Cambria Math" panose="02040503050406030204" pitchFamily="18" charset="0"/>
                                          <a:ea typeface="微软雅黑" pitchFamily="34" charset="-122"/>
                                        </a:rPr>
                                      </m:ctrlPr>
                                    </m:sSubPr>
                                    <m:e>
                                      <m:r>
                                        <a:rPr kumimoji="1" lang="en-US" altLang="zh-CN" sz="1800" i="1">
                                          <a:solidFill>
                                            <a:schemeClr val="bg1"/>
                                          </a:solidFill>
                                          <a:latin typeface="Cambria Math" charset="0"/>
                                          <a:ea typeface="微软雅黑" pitchFamily="34" charset="-122"/>
                                        </a:rPr>
                                        <m:t>𝑦</m:t>
                                      </m:r>
                                    </m:e>
                                    <m:sub>
                                      <m:r>
                                        <a:rPr kumimoji="1" lang="en-US" altLang="zh-CN" sz="1800" i="1">
                                          <a:solidFill>
                                            <a:schemeClr val="bg1"/>
                                          </a:solidFill>
                                          <a:latin typeface="Cambria Math" charset="0"/>
                                          <a:ea typeface="微软雅黑" pitchFamily="34" charset="-122"/>
                                        </a:rPr>
                                        <m:t>𝑖</m:t>
                                      </m:r>
                                    </m:sub>
                                  </m:sSub>
                                  <m:r>
                                    <a:rPr kumimoji="1" lang="en-US" altLang="zh-CN" sz="1800" i="1">
                                      <a:solidFill>
                                        <a:schemeClr val="bg1"/>
                                      </a:solidFill>
                                      <a:latin typeface="Cambria Math" charset="0"/>
                                      <a:ea typeface="微软雅黑" pitchFamily="34" charset="-122"/>
                                    </a:rPr>
                                    <m:t>−</m:t>
                                  </m:r>
                                  <m:d>
                                    <m:dPr>
                                      <m:ctrlPr>
                                        <a:rPr kumimoji="1" lang="en-US" altLang="zh-CN" sz="1800" i="1" smtClean="0">
                                          <a:solidFill>
                                            <a:schemeClr val="bg1"/>
                                          </a:solidFill>
                                          <a:latin typeface="Cambria Math" panose="02040503050406030204" pitchFamily="18" charset="0"/>
                                          <a:ea typeface="微软雅黑" pitchFamily="34" charset="-122"/>
                                        </a:rPr>
                                      </m:ctrlPr>
                                    </m:dPr>
                                    <m:e>
                                      <m:sSub>
                                        <m:sSubPr>
                                          <m:ctrlPr>
                                            <a:rPr kumimoji="1" lang="en-US" altLang="zh-CN" i="1">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𝑤</m:t>
                                          </m:r>
                                        </m:e>
                                        <m:sub>
                                          <m:r>
                                            <a:rPr kumimoji="1" lang="en-US" altLang="zh-CN" b="0" i="1" smtClean="0">
                                              <a:solidFill>
                                                <a:schemeClr val="bg1"/>
                                              </a:solidFill>
                                              <a:latin typeface="Cambria Math" panose="02040503050406030204" pitchFamily="18" charset="0"/>
                                            </a:rPr>
                                            <m:t>1</m:t>
                                          </m:r>
                                        </m:sub>
                                      </m:sSub>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charset="0"/>
                                            </a:rPr>
                                            <m:t>𝑥</m:t>
                                          </m:r>
                                        </m:e>
                                        <m:sub>
                                          <m:r>
                                            <a:rPr kumimoji="1" lang="en-US" altLang="zh-CN" i="1">
                                              <a:solidFill>
                                                <a:schemeClr val="bg1"/>
                                              </a:solidFill>
                                              <a:latin typeface="Cambria Math" charset="0"/>
                                            </a:rPr>
                                            <m:t>𝑖</m:t>
                                          </m:r>
                                          <m:r>
                                            <a:rPr kumimoji="1" lang="en-US" altLang="zh-CN" b="0" i="1" smtClean="0">
                                              <a:solidFill>
                                                <a:schemeClr val="bg1"/>
                                              </a:solidFill>
                                              <a:latin typeface="Cambria Math" panose="02040503050406030204" pitchFamily="18" charset="0"/>
                                            </a:rPr>
                                            <m:t>,1</m:t>
                                          </m:r>
                                        </m:sub>
                                      </m:sSub>
                                      <m:r>
                                        <a:rPr kumimoji="1" lang="en-US" altLang="zh-CN" b="0" i="1" smtClean="0">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𝑤</m:t>
                                          </m:r>
                                        </m:e>
                                        <m:sub>
                                          <m:r>
                                            <a:rPr kumimoji="1" lang="en-US" altLang="zh-CN" b="0" i="1" smtClean="0">
                                              <a:solidFill>
                                                <a:schemeClr val="bg1"/>
                                              </a:solidFill>
                                              <a:latin typeface="Cambria Math" panose="02040503050406030204" pitchFamily="18" charset="0"/>
                                            </a:rPr>
                                            <m:t>2</m:t>
                                          </m:r>
                                        </m:sub>
                                      </m:sSub>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charset="0"/>
                                            </a:rPr>
                                            <m:t>𝑥</m:t>
                                          </m:r>
                                        </m:e>
                                        <m:sub>
                                          <m:r>
                                            <a:rPr kumimoji="1" lang="en-US" altLang="zh-CN" i="1">
                                              <a:solidFill>
                                                <a:schemeClr val="bg1"/>
                                              </a:solidFill>
                                              <a:latin typeface="Cambria Math" charset="0"/>
                                            </a:rPr>
                                            <m:t>𝑖</m:t>
                                          </m:r>
                                          <m:r>
                                            <a:rPr kumimoji="1" lang="en-US" altLang="zh-CN" i="1">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2</m:t>
                                          </m:r>
                                        </m:sub>
                                      </m:sSub>
                                    </m:e>
                                  </m:d>
                                  <m:r>
                                    <m:rPr>
                                      <m:nor/>
                                    </m:rPr>
                                    <a:rPr lang="zh-CN" altLang="en-US" sz="1800" dirty="0">
                                      <a:solidFill>
                                        <a:schemeClr val="bg1"/>
                                      </a:solidFill>
                                    </a:rPr>
                                    <m:t> </m:t>
                                  </m:r>
                                </m:e>
                              </m:d>
                            </m:e>
                            <m:sup>
                              <m:r>
                                <a:rPr kumimoji="1" lang="en-US" altLang="zh-CN" sz="1800" i="1">
                                  <a:solidFill>
                                    <a:schemeClr val="bg1"/>
                                  </a:solidFill>
                                  <a:latin typeface="Cambria Math" charset="0"/>
                                  <a:ea typeface="微软雅黑" pitchFamily="34" charset="-122"/>
                                </a:rPr>
                                <m:t>2</m:t>
                              </m:r>
                            </m:sup>
                          </m:sSup>
                        </m:e>
                      </m:nary>
                    </m:oMath>
                  </m:oMathPara>
                </a14:m>
                <a:endParaRPr lang="zh-CN" altLang="en-US" dirty="0">
                  <a:solidFill>
                    <a:schemeClr val="bg1"/>
                  </a:solidFill>
                </a:endParaRPr>
              </a:p>
            </p:txBody>
          </p:sp>
        </mc:Choice>
        <mc:Fallback>
          <p:sp>
            <p:nvSpPr>
              <p:cNvPr id="4" name="文本框 3">
                <a:extLst>
                  <a:ext uri="{FF2B5EF4-FFF2-40B4-BE49-F238E27FC236}">
                    <a16:creationId xmlns:a16="http://schemas.microsoft.com/office/drawing/2014/main" id="{15F0321A-DB25-9D6A-A154-ED358E458813}"/>
                  </a:ext>
                </a:extLst>
              </p:cNvPr>
              <p:cNvSpPr txBox="1">
                <a:spLocks noRot="1" noChangeAspect="1" noMove="1" noResize="1" noEditPoints="1" noAdjustHandles="1" noChangeArrowheads="1" noChangeShapeType="1" noTextEdit="1"/>
              </p:cNvSpPr>
              <p:nvPr/>
            </p:nvSpPr>
            <p:spPr>
              <a:xfrm>
                <a:off x="3337272" y="-25777"/>
                <a:ext cx="6098720" cy="871264"/>
              </a:xfrm>
              <a:prstGeom prst="rect">
                <a:avLst/>
              </a:prstGeom>
              <a:blipFill>
                <a:blip r:embed="rId6"/>
                <a:stretch>
                  <a:fillRect t="-95652" b="-150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7684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小批量</a:t>
            </a:r>
            <a:r>
              <a:rPr kumimoji="1" lang="ja-JP" altLang="en-US" sz="2400" kern="1200" dirty="0">
                <a:solidFill>
                  <a:schemeClr val="bg1">
                    <a:lumMod val="65000"/>
                  </a:schemeClr>
                </a:solidFill>
                <a:latin typeface="Microsoft YaHei" charset="-122"/>
                <a:ea typeface="Microsoft YaHei" charset="-122"/>
                <a:cs typeface="Microsoft YaHei" charset="-122"/>
              </a:rPr>
              <a:t>随机</a:t>
            </a:r>
            <a:r>
              <a:rPr kumimoji="1" lang="zh-CN" altLang="en-US" sz="2400" kern="1200" dirty="0">
                <a:solidFill>
                  <a:schemeClr val="bg1">
                    <a:lumMod val="65000"/>
                  </a:schemeClr>
                </a:solidFill>
                <a:latin typeface="Microsoft YaHei" charset="-122"/>
                <a:ea typeface="Microsoft YaHei" charset="-122"/>
                <a:cs typeface="Microsoft YaHei" charset="-122"/>
              </a:rPr>
              <a:t>梯度下降</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自适应梯度方向（动量法）</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自适应学习率</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参数初始化</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solidFill>
                  <a:schemeClr val="bg1">
                    <a:lumMod val="65000"/>
                  </a:schemeClr>
                </a:solidFill>
                <a:latin typeface="Microsoft YaHei" charset="-122"/>
                <a:ea typeface="Microsoft YaHei" charset="-122"/>
                <a:cs typeface="Microsoft YaHei" charset="-122"/>
              </a:rPr>
              <a:t>抗过拟合策略</a:t>
            </a:r>
            <a:endParaRPr kumimoji="1" lang="en-US" altLang="zh-CN" sz="2800" dirty="0">
              <a:solidFill>
                <a:schemeClr val="bg1">
                  <a:lumMod val="65000"/>
                </a:schemeClr>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37459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学习率</a:t>
            </a:r>
          </a:p>
        </p:txBody>
      </p:sp>
      <p:sp>
        <p:nvSpPr>
          <p:cNvPr id="3" name="内容占位符 2"/>
          <p:cNvSpPr>
            <a:spLocks noGrp="1"/>
          </p:cNvSpPr>
          <p:nvPr>
            <p:ph sz="quarter" idx="10"/>
          </p:nvPr>
        </p:nvSpPr>
        <p:spPr>
          <a:xfrm>
            <a:off x="630237" y="1147763"/>
            <a:ext cx="8733219" cy="5237271"/>
          </a:xfrm>
        </p:spPr>
        <p:txBody>
          <a:bodyPr/>
          <a:lstStyle/>
          <a:p>
            <a:r>
              <a:rPr kumimoji="1" lang="en-US" altLang="zh-CN" dirty="0"/>
              <a:t> </a:t>
            </a:r>
            <a:r>
              <a:rPr kumimoji="1" lang="zh-CN" altLang="en-US" dirty="0"/>
              <a:t>学习率对训练的影响</a:t>
            </a:r>
            <a:endParaRPr kumimoji="1" lang="en-US" altLang="zh-CN" dirty="0"/>
          </a:p>
          <a:p>
            <a:pPr lvl="1"/>
            <a:r>
              <a:rPr kumimoji="1" lang="zh-CN" altLang="en-US" dirty="0"/>
              <a:t> 目标函数变化太慢：学习率太低</a:t>
            </a:r>
            <a:endParaRPr kumimoji="1" lang="en-US" altLang="zh-CN" dirty="0"/>
          </a:p>
          <a:p>
            <a:pPr lvl="1"/>
            <a:r>
              <a:rPr kumimoji="1" lang="zh-CN" altLang="en-US" dirty="0"/>
              <a:t> 目标函数出现</a:t>
            </a:r>
            <a:r>
              <a:rPr kumimoji="1" lang="en-US" altLang="zh-CN" dirty="0" err="1"/>
              <a:t>NaN</a:t>
            </a:r>
            <a:r>
              <a:rPr kumimoji="1" lang="zh-CN" altLang="en-US" dirty="0"/>
              <a:t>：通常意味着学习率太高</a:t>
            </a:r>
            <a:endParaRPr kumimoji="1" lang="en-US" altLang="zh-CN" dirty="0"/>
          </a:p>
          <a:p>
            <a:pPr lvl="1"/>
            <a:r>
              <a:rPr kumimoji="1" lang="zh-CN" altLang="en-US" dirty="0"/>
              <a:t> 建议：</a:t>
            </a:r>
            <a:r>
              <a:rPr kumimoji="1" lang="en-US" altLang="zh-CN" dirty="0"/>
              <a:t>[1e-3 ... 1e-5] </a:t>
            </a:r>
          </a:p>
          <a:p>
            <a:pPr lvl="1"/>
            <a:endParaRPr kumimoji="1" lang="en-US" altLang="zh-CN" dirty="0"/>
          </a:p>
          <a:p>
            <a:pPr lvl="1"/>
            <a:endParaRPr kumimoji="1"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1" y="3476806"/>
            <a:ext cx="4098915" cy="290822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326" y="3476806"/>
            <a:ext cx="4098915" cy="290822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085" y="3476806"/>
            <a:ext cx="4098915" cy="2908228"/>
          </a:xfrm>
          <a:prstGeom prst="rect">
            <a:avLst/>
          </a:prstGeom>
        </p:spPr>
      </p:pic>
    </p:spTree>
    <p:extLst>
      <p:ext uri="{BB962C8B-B14F-4D97-AF65-F5344CB8AC3E}">
        <p14:creationId xmlns:p14="http://schemas.microsoft.com/office/powerpoint/2010/main" val="180170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74999" y="265783"/>
            <a:ext cx="507468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跳接网络结构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Transformer</a:t>
            </a:r>
          </a:p>
          <a:p>
            <a:pPr eaLnBrk="1" hangingPunct="1">
              <a:lnSpc>
                <a:spcPct val="150000"/>
              </a:lnSpc>
              <a:buFont typeface="Wingdings" panose="05000000000000000000" pitchFamily="2" charset="2"/>
              <a:buChar char="n"/>
            </a:pPr>
            <a:r>
              <a:rPr kumimoji="1" lang="zh-CN" altLang="en-US" sz="2800" dirty="0">
                <a:latin typeface="微软雅黑" panose="020B0503020204020204" pitchFamily="34" charset="-122"/>
                <a:ea typeface="微软雅黑" panose="020B0503020204020204" pitchFamily="34" charset="-122"/>
              </a:rPr>
              <a:t>模型训练</a:t>
            </a:r>
            <a:r>
              <a:rPr kumimoji="1" lang="en-US" altLang="zh-CN" sz="2800" dirty="0">
                <a:latin typeface="微软雅黑" panose="020B0503020204020204" pitchFamily="34" charset="-122"/>
                <a:ea typeface="微软雅黑" panose="020B0503020204020204" pitchFamily="34" charset="-122"/>
              </a:rPr>
              <a:t>Tips</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无监督深度学习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半监督深度学习</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199141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自适应学习率</a:t>
            </a:r>
            <a:endParaRPr lang="en-US" altLang="zh-CN" dirty="0">
              <a:effectLst/>
            </a:endParaRPr>
          </a:p>
        </p:txBody>
      </p:sp>
      <p:sp>
        <p:nvSpPr>
          <p:cNvPr id="3" name="内容占位符 2"/>
          <p:cNvSpPr>
            <a:spLocks noGrp="1"/>
          </p:cNvSpPr>
          <p:nvPr>
            <p:ph sz="quarter" idx="10"/>
          </p:nvPr>
        </p:nvSpPr>
        <p:spPr>
          <a:xfrm>
            <a:off x="630237" y="1147763"/>
            <a:ext cx="10752465" cy="5326189"/>
          </a:xfrm>
        </p:spPr>
        <p:txBody>
          <a:bodyPr/>
          <a:lstStyle/>
          <a:p>
            <a:r>
              <a:rPr kumimoji="1" lang="zh-CN" altLang="en-US" dirty="0"/>
              <a:t> </a:t>
            </a:r>
            <a:r>
              <a:rPr lang="en-US" altLang="zh-CN" b="1" dirty="0" err="1"/>
              <a:t>AdaGrad</a:t>
            </a:r>
            <a:endParaRPr lang="en-US" altLang="zh-CN" b="1" dirty="0"/>
          </a:p>
          <a:p>
            <a:pPr marL="800100" lvl="1" indent="-342900">
              <a:buFont typeface="Wingdings" charset="2"/>
              <a:buChar char="n"/>
            </a:pPr>
            <a:r>
              <a:rPr lang="zh-CN" altLang="en-US" dirty="0"/>
              <a:t> 经常更新的参数学习率较小，尽量不被单个样本影响较大</a:t>
            </a:r>
            <a:endParaRPr lang="en-US" altLang="zh-CN" dirty="0"/>
          </a:p>
          <a:p>
            <a:pPr marL="800100" lvl="1" indent="-342900">
              <a:buFont typeface="Wingdings" charset="2"/>
              <a:buChar char="n"/>
            </a:pPr>
            <a:r>
              <a:rPr lang="zh-CN" altLang="en-US" dirty="0"/>
              <a:t> 偶尔更新的参数学习率大一些，希望能从偶然出现的样本上多学一些</a:t>
            </a:r>
            <a:endParaRPr lang="en-US" altLang="zh-CN" dirty="0"/>
          </a:p>
          <a:p>
            <a:pPr marL="800100" lvl="1" indent="-342900">
              <a:buFont typeface="Wingdings" charset="2"/>
              <a:buChar char="n"/>
            </a:pPr>
            <a:r>
              <a:rPr lang="zh-CN" altLang="en-US" dirty="0"/>
              <a:t> 使用二阶动量（迄今为止所有梯度值的平方和）来度量历史更新频率</a:t>
            </a:r>
            <a:endParaRPr lang="en-US" altLang="zh-CN" dirty="0"/>
          </a:p>
          <a:p>
            <a:pPr marL="800100" lvl="1" indent="-342900">
              <a:buFont typeface="Wingdings" charset="2"/>
              <a:buChar char="n"/>
            </a:pPr>
            <a:endParaRPr lang="en-US" altLang="zh-CN" dirty="0"/>
          </a:p>
          <a:p>
            <a:pPr marL="800100" lvl="1" indent="-342900">
              <a:buFont typeface="Wingdings" charset="2"/>
              <a:buChar char="n"/>
            </a:pPr>
            <a:endParaRPr lang="en-US" altLang="zh-CN" dirty="0"/>
          </a:p>
          <a:p>
            <a:pPr lvl="1"/>
            <a:endParaRPr lang="en-US" altLang="zh-CN" dirty="0"/>
          </a:p>
          <a:p>
            <a:pPr lvl="1"/>
            <a:endParaRPr lang="en-US" altLang="zh-CN" dirty="0"/>
          </a:p>
          <a:p>
            <a:pPr marL="800100" lvl="1" indent="-342900">
              <a:buFont typeface="Wingdings" charset="2"/>
              <a:buChar char="n"/>
            </a:pPr>
            <a:endParaRPr lang="en-US" altLang="zh-CN" dirty="0"/>
          </a:p>
          <a:p>
            <a:pPr marL="800100" lvl="1" indent="-342900">
              <a:buFont typeface="Wingdings" charset="2"/>
              <a:buChar char="n"/>
            </a:pPr>
            <a:r>
              <a:rPr lang="zh-CN" altLang="en-US" dirty="0"/>
              <a:t>优点：减缓陡峭区域的下降过程、加速平坦区域的过程</a:t>
            </a:r>
            <a:endParaRPr lang="en-US" altLang="zh-CN" dirty="0"/>
          </a:p>
          <a:p>
            <a:pPr marL="800100" lvl="1" indent="-342900">
              <a:buFont typeface="Wingdings" charset="2"/>
              <a:buChar char="n"/>
            </a:pPr>
            <a:r>
              <a:rPr lang="zh-CN" altLang="en-US" dirty="0"/>
              <a:t>问题：梯度会累加得越来越大，学习率衰减，会导致学习速率衰减过快</a:t>
            </a:r>
          </a:p>
          <a:p>
            <a:endParaRPr kumimoji="1" lang="zh-CN" altLang="en-US" dirty="0"/>
          </a:p>
        </p:txBody>
      </p:sp>
      <mc:AlternateContent xmlns:mc="http://schemas.openxmlformats.org/markup-compatibility/2006" xmlns:a14="http://schemas.microsoft.com/office/drawing/2010/main">
        <mc:Choice Requires="a14">
          <p:sp>
            <p:nvSpPr>
              <p:cNvPr id="6" name="文字方塊 45"/>
              <p:cNvSpPr txBox="1"/>
              <p:nvPr/>
            </p:nvSpPr>
            <p:spPr>
              <a:xfrm>
                <a:off x="1837445" y="3810857"/>
                <a:ext cx="4995919" cy="918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+1)</m:t>
                          </m:r>
                        </m:sup>
                      </m:sSup>
                      <m:r>
                        <a:rPr lang="en-US" altLang="zh-CN" sz="2800" b="0" i="0" smtClean="0">
                          <a:solidFill>
                            <a:srgbClr val="09405E"/>
                          </a:solidFill>
                          <a:latin typeface="Cambria Math" charset="0"/>
                          <a:ea typeface="微软雅黑" panose="020B0503020204020204" pitchFamily="34" charset="-122"/>
                        </a:rPr>
                        <m:t>=</m:t>
                      </m:r>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TW" sz="2800">
                          <a:solidFill>
                            <a:srgbClr val="09405E"/>
                          </a:solidFill>
                          <a:latin typeface="Cambria Math" charset="0"/>
                          <a:ea typeface="微软雅黑" panose="020B0503020204020204" pitchFamily="34" charset="-122"/>
                        </a:rPr>
                        <m:t>−</m:t>
                      </m:r>
                      <m:f>
                        <m:fPr>
                          <m:ctrlPr>
                            <a:rPr lang="en-US" altLang="zh-TW" sz="2800" i="1">
                              <a:solidFill>
                                <a:srgbClr val="09405E"/>
                              </a:solidFill>
                              <a:latin typeface="Cambria Math" panose="02040503050406030204" pitchFamily="18" charset="0"/>
                              <a:ea typeface="微软雅黑" panose="020B0503020204020204" pitchFamily="34" charset="-122"/>
                            </a:rPr>
                          </m:ctrlPr>
                        </m:fPr>
                        <m:num>
                          <m:r>
                            <a:rPr lang="zh-TW" altLang="en-US" sz="2800">
                              <a:solidFill>
                                <a:srgbClr val="09405E"/>
                              </a:solidFill>
                              <a:latin typeface="Cambria Math" charset="0"/>
                              <a:ea typeface="微软雅黑" panose="020B0503020204020204" pitchFamily="34" charset="-122"/>
                            </a:rPr>
                            <m:t>𝜂</m:t>
                          </m:r>
                        </m:num>
                        <m:den>
                          <m:rad>
                            <m:radPr>
                              <m:degHide m:val="on"/>
                              <m:ctrlPr>
                                <a:rPr lang="en-US" altLang="zh-TW" sz="2800" i="1">
                                  <a:solidFill>
                                    <a:srgbClr val="09405E"/>
                                  </a:solidFill>
                                  <a:latin typeface="Cambria Math" panose="02040503050406030204" pitchFamily="18" charset="0"/>
                                  <a:ea typeface="微软雅黑" panose="020B0503020204020204" pitchFamily="34" charset="-122"/>
                                </a:rPr>
                              </m:ctrlPr>
                            </m:radPr>
                            <m:deg/>
                            <m:e>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en-US" altLang="zh-CN" sz="2800" b="0" i="0" smtClean="0">
                                  <a:solidFill>
                                    <a:srgbClr val="09405E"/>
                                  </a:solidFill>
                                  <a:latin typeface="Cambria Math" charset="0"/>
                                  <a:ea typeface="微软雅黑" panose="020B0503020204020204" pitchFamily="34" charset="-122"/>
                                </a:rPr>
                                <m:t>+</m:t>
                              </m:r>
                              <m:r>
                                <a:rPr lang="en-US" altLang="zh-CN" sz="2800" b="0" i="1" smtClean="0">
                                  <a:solidFill>
                                    <a:srgbClr val="09405E"/>
                                  </a:solidFill>
                                  <a:latin typeface="Cambria Math" charset="0"/>
                                  <a:ea typeface="Cambria Math" charset="0"/>
                                  <a:cs typeface="Cambria Math" charset="0"/>
                                </a:rPr>
                                <m:t>𝜀</m:t>
                              </m:r>
                            </m:e>
                          </m:rad>
                        </m:den>
                      </m:f>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𝒈</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oMath>
                  </m:oMathPara>
                </a14:m>
                <a:endParaRPr lang="zh-TW"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文字方塊 45"/>
              <p:cNvSpPr txBox="1">
                <a:spLocks noRot="1" noChangeAspect="1" noMove="1" noResize="1" noEditPoints="1" noAdjustHandles="1" noChangeArrowheads="1" noChangeShapeType="1" noTextEdit="1"/>
              </p:cNvSpPr>
              <p:nvPr/>
            </p:nvSpPr>
            <p:spPr>
              <a:xfrm>
                <a:off x="1837445" y="3810857"/>
                <a:ext cx="4995919" cy="91864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744277" y="3138074"/>
                <a:ext cx="4262192" cy="552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r>
                                <a:rPr lang="zh-CN" altLang="en-US" sz="2800">
                                  <a:solidFill>
                                    <a:srgbClr val="09405E"/>
                                  </a:solidFill>
                                  <a:latin typeface="Cambria Math" charset="0"/>
                                  <a:ea typeface="微软雅黑" panose="020B0503020204020204" pitchFamily="34" charset="-122"/>
                                </a:rPr>
                                <m:t>−1</m:t>
                              </m:r>
                            </m:e>
                          </m:d>
                        </m:sup>
                      </m:sSup>
                      <m:r>
                        <a:rPr lang="zh-CN" altLang="en-US" sz="2800">
                          <a:solidFill>
                            <a:srgbClr val="09405E"/>
                          </a:solidFill>
                          <a:latin typeface="Cambria Math" charset="0"/>
                          <a:ea typeface="微软雅黑" panose="020B0503020204020204" pitchFamily="34" charset="-122"/>
                        </a:rPr>
                        <m:t>+</m:t>
                      </m:r>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𝒈</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𝒈</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744277" y="3138074"/>
                <a:ext cx="4262192" cy="55226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699913" y="3138074"/>
                <a:ext cx="3861850" cy="1395382"/>
              </a:xfrm>
              <a:prstGeom prst="rect">
                <a:avLst/>
              </a:prstGeom>
            </p:spPr>
            <p:txBody>
              <a:bodyPr wrap="square">
                <a:spAutoFit/>
              </a:bodyPr>
              <a:lstStyle/>
              <a:p>
                <a14:m>
                  <m:oMath xmlns:m="http://schemas.openxmlformats.org/officeDocument/2006/math">
                    <m:r>
                      <a:rPr lang="en-US" altLang="zh-CN" sz="2000" dirty="0">
                        <a:solidFill>
                          <a:srgbClr val="09405E"/>
                        </a:solidFill>
                        <a:latin typeface="Cambria Math" charset="0"/>
                        <a:ea typeface="微软雅黑" panose="020B0503020204020204" pitchFamily="34" charset="-122"/>
                      </a:rPr>
                      <m:t>⊙</m:t>
                    </m:r>
                  </m:oMath>
                </a14:m>
                <a:r>
                  <a:rPr lang="zh-CN" altLang="en-US"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向量按元素乘</a:t>
                </a:r>
                <a:endParaRPr lang="en-US" altLang="zh-CN" sz="2000" dirty="0">
                  <a:solidFill>
                    <a:srgbClr val="09405E"/>
                  </a:solidFill>
                  <a:latin typeface="微软雅黑" panose="020B0503020204020204" pitchFamily="34" charset="-122"/>
                  <a:ea typeface="微软雅黑" panose="020B0503020204020204" pitchFamily="34" charset="-122"/>
                </a:endParaRPr>
              </a:p>
              <a:p>
                <a14:m>
                  <m:oMath xmlns:m="http://schemas.openxmlformats.org/officeDocument/2006/math">
                    <m:rad>
                      <m:radPr>
                        <m:degHide m:val="on"/>
                        <m:ctrlPr>
                          <a:rPr lang="zh-CN" altLang="zh-CN" sz="2000" i="1" dirty="0">
                            <a:solidFill>
                              <a:srgbClr val="09405E"/>
                            </a:solidFill>
                            <a:latin typeface="Cambria Math" panose="02040503050406030204" pitchFamily="18" charset="0"/>
                            <a:ea typeface="微软雅黑" panose="020B0503020204020204" pitchFamily="34" charset="-122"/>
                          </a:rPr>
                        </m:ctrlPr>
                      </m:radPr>
                      <m:deg/>
                      <m:e>
                        <m:r>
                          <a:rPr lang="en-US" altLang="zh-CN" sz="2000" dirty="0">
                            <a:solidFill>
                              <a:srgbClr val="09405E"/>
                            </a:solidFill>
                            <a:latin typeface="Cambria Math" charset="0"/>
                            <a:ea typeface="微软雅黑" panose="020B0503020204020204" pitchFamily="34" charset="-122"/>
                          </a:rPr>
                          <m:t>()</m:t>
                        </m:r>
                      </m:e>
                    </m:rad>
                  </m:oMath>
                </a14:m>
                <a:r>
                  <a:rPr lang="zh-CN" altLang="en-US"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对向量按元素求平方根</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初始学速率</a:t>
                </a:r>
                <a14:m>
                  <m:oMath xmlns:m="http://schemas.openxmlformats.org/officeDocument/2006/math">
                    <m:r>
                      <a:rPr lang="en-US" altLang="zh-CN" sz="2000" dirty="0">
                        <a:solidFill>
                          <a:srgbClr val="09405E"/>
                        </a:solidFill>
                        <a:latin typeface="Cambria Math" charset="0"/>
                        <a:ea typeface="微软雅黑" panose="020B0503020204020204" pitchFamily="34" charset="-122"/>
                      </a:rPr>
                      <m:t>𝜂</m:t>
                    </m:r>
                  </m:oMath>
                </a14:m>
                <a:r>
                  <a:rPr lang="zh-CN" altLang="en-US"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一般设置为</a:t>
                </a:r>
                <a:r>
                  <a:rPr lang="en-US" altLang="zh-CN" sz="2000" dirty="0">
                    <a:solidFill>
                      <a:srgbClr val="09405E"/>
                    </a:solidFill>
                    <a:latin typeface="微软雅黑" panose="020B0503020204020204" pitchFamily="34" charset="-122"/>
                    <a:ea typeface="微软雅黑" panose="020B0503020204020204" pitchFamily="34" charset="-122"/>
                  </a:rPr>
                  <a:t>0.01</a:t>
                </a:r>
              </a:p>
              <a:p>
                <a14:m>
                  <m:oMath xmlns:m="http://schemas.openxmlformats.org/officeDocument/2006/math">
                    <m:r>
                      <a:rPr lang="en-US" altLang="zh-CN" sz="2000" dirty="0">
                        <a:solidFill>
                          <a:srgbClr val="09405E"/>
                        </a:solidFill>
                        <a:latin typeface="Cambria Math" charset="0"/>
                        <a:ea typeface="微软雅黑" panose="020B0503020204020204" pitchFamily="34" charset="-122"/>
                      </a:rPr>
                      <m:t>𝜖</m:t>
                    </m:r>
                  </m:oMath>
                </a14:m>
                <a:r>
                  <a:rPr lang="zh-CN" altLang="zh-CN" sz="2000" dirty="0">
                    <a:solidFill>
                      <a:srgbClr val="09405E"/>
                    </a:solidFill>
                    <a:latin typeface="微软雅黑" panose="020B0503020204020204" pitchFamily="34" charset="-122"/>
                    <a:ea typeface="微软雅黑" panose="020B0503020204020204" pitchFamily="34" charset="-122"/>
                  </a:rPr>
                  <a:t>通常取很小的数</a:t>
                </a:r>
                <a:r>
                  <a:rPr lang="zh-CN" altLang="en-US"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如</a:t>
                </a:r>
                <a14:m>
                  <m:oMath xmlns:m="http://schemas.openxmlformats.org/officeDocument/2006/math">
                    <m:sSup>
                      <m:sSupPr>
                        <m:ctrlPr>
                          <a:rPr lang="zh-CN" altLang="zh-CN" sz="2000" i="1" dirty="0">
                            <a:solidFill>
                              <a:srgbClr val="09405E"/>
                            </a:solidFill>
                            <a:latin typeface="Cambria Math" panose="02040503050406030204" pitchFamily="18" charset="0"/>
                            <a:ea typeface="微软雅黑" panose="020B0503020204020204" pitchFamily="34" charset="-122"/>
                          </a:rPr>
                        </m:ctrlPr>
                      </m:sSupPr>
                      <m:e>
                        <m:r>
                          <a:rPr lang="en-US" altLang="zh-CN" sz="2000" dirty="0">
                            <a:solidFill>
                              <a:srgbClr val="09405E"/>
                            </a:solidFill>
                            <a:latin typeface="Cambria Math" charset="0"/>
                            <a:ea typeface="微软雅黑" panose="020B0503020204020204" pitchFamily="34" charset="-122"/>
                          </a:rPr>
                          <m:t>10</m:t>
                        </m:r>
                      </m:e>
                      <m:sup>
                        <m:r>
                          <a:rPr lang="en-US" altLang="zh-CN" sz="2000" dirty="0">
                            <a:solidFill>
                              <a:srgbClr val="09405E"/>
                            </a:solidFill>
                            <a:latin typeface="Cambria Math" charset="0"/>
                            <a:ea typeface="微软雅黑" panose="020B0503020204020204" pitchFamily="34" charset="-122"/>
                          </a:rPr>
                          <m:t>−6</m:t>
                        </m:r>
                      </m:sup>
                    </m:sSup>
                  </m:oMath>
                </a14:m>
                <a:r>
                  <a:rPr lang="zh-CN" altLang="zh-CN" sz="2000" dirty="0">
                    <a:solidFill>
                      <a:srgbClr val="09405E"/>
                    </a:solidFill>
                    <a:latin typeface="微软雅黑" panose="020B0503020204020204" pitchFamily="34" charset="-122"/>
                    <a:ea typeface="微软雅黑" panose="020B0503020204020204" pitchFamily="34" charset="-122"/>
                  </a:rPr>
                  <a:t> </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7699913" y="3138074"/>
                <a:ext cx="3861850" cy="1395382"/>
              </a:xfrm>
              <a:prstGeom prst="rect">
                <a:avLst/>
              </a:prstGeom>
              <a:blipFill>
                <a:blip r:embed="rId5"/>
                <a:stretch>
                  <a:fillRect l="-1639" t="-2703" b="-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453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630237" y="832757"/>
            <a:ext cx="10752465" cy="5552277"/>
          </a:xfrm>
        </p:spPr>
        <p:txBody>
          <a:bodyPr/>
          <a:lstStyle/>
          <a:p>
            <a:r>
              <a:rPr lang="zh-CN" altLang="en-US" dirty="0"/>
              <a:t>为了缓解</a:t>
            </a:r>
            <a:r>
              <a:rPr lang="en-US" altLang="zh-CN" dirty="0" err="1"/>
              <a:t>Adagrad</a:t>
            </a:r>
            <a:r>
              <a:rPr lang="zh-CN" altLang="en-US" dirty="0"/>
              <a:t>学习率衰减过快，</a:t>
            </a:r>
            <a:r>
              <a:rPr lang="en-US" altLang="zh-CN" dirty="0" err="1"/>
              <a:t>RMSprop</a:t>
            </a:r>
            <a:r>
              <a:rPr lang="zh-CN" altLang="en-US" dirty="0"/>
              <a:t>改变梯度累积为指数衰减的移动平均以丢弃遥远的过去历史。</a:t>
            </a:r>
            <a:endParaRPr kumimoji="1" lang="zh-CN" altLang="en-US" dirty="0"/>
          </a:p>
          <a:p>
            <a:endParaRPr kumimoji="1" lang="zh-CN" altLang="en-US" dirty="0"/>
          </a:p>
        </p:txBody>
      </p:sp>
      <p:sp>
        <p:nvSpPr>
          <p:cNvPr id="2" name="標題 1"/>
          <p:cNvSpPr>
            <a:spLocks noGrp="1"/>
          </p:cNvSpPr>
          <p:nvPr>
            <p:ph type="title"/>
          </p:nvPr>
        </p:nvSpPr>
        <p:spPr/>
        <p:txBody>
          <a:bodyPr/>
          <a:lstStyle/>
          <a:p>
            <a:r>
              <a:rPr lang="en-US" altLang="zh-TW" dirty="0" err="1"/>
              <a:t>RMSProp</a:t>
            </a:r>
            <a:r>
              <a:rPr lang="en-US" altLang="zh-CN" dirty="0"/>
              <a:t>/</a:t>
            </a:r>
            <a:r>
              <a:rPr lang="en-US" altLang="zh-TW" dirty="0"/>
              <a:t> </a:t>
            </a:r>
            <a:r>
              <a:rPr lang="en" altLang="zh-CN" dirty="0" err="1"/>
              <a:t>AdaDelta</a:t>
            </a:r>
            <a:endParaRPr lang="zh-TW" altLang="en-US" dirty="0"/>
          </a:p>
        </p:txBody>
      </p:sp>
      <mc:AlternateContent xmlns:mc="http://schemas.openxmlformats.org/markup-compatibility/2006" xmlns:a14="http://schemas.microsoft.com/office/drawing/2010/main">
        <mc:Choice Requires="a14">
          <p:sp>
            <p:nvSpPr>
              <p:cNvPr id="14" name="文字方塊 45"/>
              <p:cNvSpPr txBox="1"/>
              <p:nvPr/>
            </p:nvSpPr>
            <p:spPr>
              <a:xfrm>
                <a:off x="6598664" y="3956847"/>
                <a:ext cx="4995919" cy="918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+1)</m:t>
                          </m:r>
                        </m:sup>
                      </m:sSup>
                      <m:r>
                        <a:rPr lang="en-US" altLang="zh-CN" sz="2800" b="0" i="0" smtClean="0">
                          <a:solidFill>
                            <a:srgbClr val="09405E"/>
                          </a:solidFill>
                          <a:latin typeface="Cambria Math" charset="0"/>
                          <a:ea typeface="微软雅黑" panose="020B0503020204020204" pitchFamily="34" charset="-122"/>
                        </a:rPr>
                        <m:t>=</m:t>
                      </m:r>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TW" sz="2800">
                          <a:solidFill>
                            <a:srgbClr val="09405E"/>
                          </a:solidFill>
                          <a:latin typeface="Cambria Math" charset="0"/>
                          <a:ea typeface="微软雅黑" panose="020B0503020204020204" pitchFamily="34" charset="-122"/>
                        </a:rPr>
                        <m:t>−</m:t>
                      </m:r>
                      <m:f>
                        <m:fPr>
                          <m:ctrlPr>
                            <a:rPr lang="en-US" altLang="zh-TW" sz="2800" i="1">
                              <a:solidFill>
                                <a:srgbClr val="09405E"/>
                              </a:solidFill>
                              <a:latin typeface="Cambria Math" panose="02040503050406030204" pitchFamily="18" charset="0"/>
                              <a:ea typeface="微软雅黑" panose="020B0503020204020204" pitchFamily="34" charset="-122"/>
                            </a:rPr>
                          </m:ctrlPr>
                        </m:fPr>
                        <m:num>
                          <m:r>
                            <a:rPr lang="zh-TW" altLang="en-US" sz="2800">
                              <a:solidFill>
                                <a:srgbClr val="09405E"/>
                              </a:solidFill>
                              <a:latin typeface="Cambria Math" charset="0"/>
                              <a:ea typeface="微软雅黑" panose="020B0503020204020204" pitchFamily="34" charset="-122"/>
                            </a:rPr>
                            <m:t>𝜂</m:t>
                          </m:r>
                        </m:num>
                        <m:den>
                          <m:rad>
                            <m:radPr>
                              <m:degHide m:val="on"/>
                              <m:ctrlPr>
                                <a:rPr lang="en-US" altLang="zh-TW" sz="2800" i="1">
                                  <a:solidFill>
                                    <a:srgbClr val="09405E"/>
                                  </a:solidFill>
                                  <a:latin typeface="Cambria Math" panose="02040503050406030204" pitchFamily="18" charset="0"/>
                                  <a:ea typeface="微软雅黑" panose="020B0503020204020204" pitchFamily="34" charset="-122"/>
                                </a:rPr>
                              </m:ctrlPr>
                            </m:radPr>
                            <m:deg/>
                            <m:e>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en-US" altLang="zh-CN" sz="2800" b="0" i="0" smtClean="0">
                                  <a:solidFill>
                                    <a:srgbClr val="09405E"/>
                                  </a:solidFill>
                                  <a:latin typeface="Cambria Math" charset="0"/>
                                  <a:ea typeface="微软雅黑" panose="020B0503020204020204" pitchFamily="34" charset="-122"/>
                                </a:rPr>
                                <m:t>+</m:t>
                              </m:r>
                              <m:r>
                                <a:rPr lang="en-US" altLang="zh-CN" sz="2800" b="0" i="1" smtClean="0">
                                  <a:solidFill>
                                    <a:srgbClr val="09405E"/>
                                  </a:solidFill>
                                  <a:latin typeface="Cambria Math" charset="0"/>
                                  <a:ea typeface="Cambria Math" charset="0"/>
                                  <a:cs typeface="Cambria Math" charset="0"/>
                                </a:rPr>
                                <m:t>𝜀</m:t>
                              </m:r>
                            </m:e>
                          </m:rad>
                        </m:den>
                      </m:f>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𝒈</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oMath>
                  </m:oMathPara>
                </a14:m>
                <a:endParaRPr lang="zh-TW"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4" name="文字方塊 45"/>
              <p:cNvSpPr txBox="1">
                <a:spLocks noRot="1" noChangeAspect="1" noMove="1" noResize="1" noEditPoints="1" noAdjustHandles="1" noChangeArrowheads="1" noChangeShapeType="1" noTextEdit="1"/>
              </p:cNvSpPr>
              <p:nvPr/>
            </p:nvSpPr>
            <p:spPr>
              <a:xfrm>
                <a:off x="6598664" y="3956847"/>
                <a:ext cx="4995919" cy="918649"/>
              </a:xfrm>
              <a:prstGeom prst="rect">
                <a:avLst/>
              </a:prstGeom>
              <a:blipFill>
                <a:blip r:embed="rId3"/>
                <a:stretch>
                  <a:fillRect l="-1015" r="-1015" b="-8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615858" y="3284064"/>
                <a:ext cx="5576142" cy="552267"/>
              </a:xfrm>
              <a:prstGeom prst="rect">
                <a:avLst/>
              </a:prstGeom>
            </p:spPr>
            <p:txBody>
              <a:bodyPr wrap="none">
                <a:spAutoFit/>
              </a:bodyPr>
              <a:lstStyle/>
              <a:p>
                <a14:m>
                  <m:oMath xmlns:m="http://schemas.openxmlformats.org/officeDocument/2006/math">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r>
                      <a:rPr lang="en-US" altLang="zh-CN" sz="2800" smtClean="0">
                        <a:solidFill>
                          <a:srgbClr val="C00000"/>
                        </a:solidFill>
                        <a:latin typeface="Cambria Math" charset="0"/>
                        <a:ea typeface="微软雅黑" panose="020B0503020204020204" pitchFamily="34" charset="-122"/>
                      </a:rPr>
                      <m:t>𝜌</m:t>
                    </m:r>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𝒔</m:t>
                        </m:r>
                      </m:e>
                      <m: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−1)</m:t>
                        </m:r>
                      </m:sup>
                    </m:sSup>
                    <m:r>
                      <a:rPr lang="en-US" altLang="zh-CN" sz="2800" smtClean="0">
                        <a:solidFill>
                          <a:srgbClr val="C00000"/>
                        </a:solidFill>
                        <a:latin typeface="Cambria Math" charset="0"/>
                        <a:ea typeface="微软雅黑" panose="020B0503020204020204" pitchFamily="34" charset="-122"/>
                      </a:rPr>
                      <m:t>+(1−</m:t>
                    </m:r>
                    <m:r>
                      <a:rPr lang="en-US" altLang="zh-CN" sz="2800" smtClean="0">
                        <a:solidFill>
                          <a:srgbClr val="C00000"/>
                        </a:solidFill>
                        <a:latin typeface="Cambria Math" charset="0"/>
                        <a:ea typeface="微软雅黑" panose="020B0503020204020204" pitchFamily="34" charset="-122"/>
                      </a:rPr>
                      <m:t>𝜌</m:t>
                    </m:r>
                    <m:r>
                      <a:rPr lang="en-US" altLang="zh-CN" sz="2800" smtClean="0">
                        <a:solidFill>
                          <a:srgbClr val="C00000"/>
                        </a:solidFill>
                        <a:latin typeface="Cambria Math" charset="0"/>
                        <a:ea typeface="微软雅黑" panose="020B0503020204020204" pitchFamily="34" charset="-122"/>
                      </a:rPr>
                      <m:t>)</m:t>
                    </m:r>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𝒈</m:t>
                        </m:r>
                      </m:e>
                      <m: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m:t>
                        </m:r>
                      </m:sup>
                    </m:sSup>
                    <m:r>
                      <a:rPr lang="en-US" altLang="zh-CN" sz="2800">
                        <a:solidFill>
                          <a:srgbClr val="09405E"/>
                        </a:solidFill>
                        <a:latin typeface="Cambria Math" charset="0"/>
                        <a:ea typeface="微软雅黑" panose="020B0503020204020204" pitchFamily="34" charset="-122"/>
                      </a:rPr>
                      <m:t>⊙</m:t>
                    </m:r>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𝒈</m:t>
                        </m:r>
                      </m:e>
                      <m: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m:t>
                        </m:r>
                      </m:sup>
                    </m:sSup>
                  </m:oMath>
                </a14:m>
                <a:r>
                  <a:rPr lang="zh-CN" altLang="zh-CN" sz="2800" dirty="0">
                    <a:effectLst/>
                  </a:rPr>
                  <a:t> </a:t>
                </a:r>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6615858" y="3284064"/>
                <a:ext cx="5576142" cy="55226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字方塊 45"/>
              <p:cNvSpPr txBox="1"/>
              <p:nvPr/>
            </p:nvSpPr>
            <p:spPr>
              <a:xfrm>
                <a:off x="414266" y="3942447"/>
                <a:ext cx="4995919" cy="918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+1)</m:t>
                          </m:r>
                        </m:sup>
                      </m:sSup>
                      <m:r>
                        <a:rPr lang="en-US" altLang="zh-CN" sz="2800" b="0" i="0" smtClean="0">
                          <a:solidFill>
                            <a:srgbClr val="09405E"/>
                          </a:solidFill>
                          <a:latin typeface="Cambria Math" charset="0"/>
                          <a:ea typeface="微软雅黑" panose="020B0503020204020204" pitchFamily="34" charset="-122"/>
                        </a:rPr>
                        <m:t>=</m:t>
                      </m:r>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TW" sz="2800">
                          <a:solidFill>
                            <a:srgbClr val="09405E"/>
                          </a:solidFill>
                          <a:latin typeface="Cambria Math" charset="0"/>
                          <a:ea typeface="微软雅黑" panose="020B0503020204020204" pitchFamily="34" charset="-122"/>
                        </a:rPr>
                        <m:t>−</m:t>
                      </m:r>
                      <m:f>
                        <m:fPr>
                          <m:ctrlPr>
                            <a:rPr lang="en-US" altLang="zh-TW" sz="2800" i="1">
                              <a:solidFill>
                                <a:srgbClr val="09405E"/>
                              </a:solidFill>
                              <a:latin typeface="Cambria Math" panose="02040503050406030204" pitchFamily="18" charset="0"/>
                              <a:ea typeface="微软雅黑" panose="020B0503020204020204" pitchFamily="34" charset="-122"/>
                            </a:rPr>
                          </m:ctrlPr>
                        </m:fPr>
                        <m:num>
                          <m:r>
                            <a:rPr lang="zh-TW" altLang="en-US" sz="2800">
                              <a:solidFill>
                                <a:srgbClr val="09405E"/>
                              </a:solidFill>
                              <a:latin typeface="Cambria Math" charset="0"/>
                              <a:ea typeface="微软雅黑" panose="020B0503020204020204" pitchFamily="34" charset="-122"/>
                            </a:rPr>
                            <m:t>𝜂</m:t>
                          </m:r>
                        </m:num>
                        <m:den>
                          <m:rad>
                            <m:radPr>
                              <m:degHide m:val="on"/>
                              <m:ctrlPr>
                                <a:rPr lang="en-US" altLang="zh-TW" sz="2800" i="1">
                                  <a:solidFill>
                                    <a:srgbClr val="09405E"/>
                                  </a:solidFill>
                                  <a:latin typeface="Cambria Math" panose="02040503050406030204" pitchFamily="18" charset="0"/>
                                  <a:ea typeface="微软雅黑" panose="020B0503020204020204" pitchFamily="34" charset="-122"/>
                                </a:rPr>
                              </m:ctrlPr>
                            </m:radPr>
                            <m:deg/>
                            <m:e>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en-US" altLang="zh-CN" sz="2800" b="0" i="0" smtClean="0">
                                  <a:solidFill>
                                    <a:srgbClr val="09405E"/>
                                  </a:solidFill>
                                  <a:latin typeface="Cambria Math" charset="0"/>
                                  <a:ea typeface="微软雅黑" panose="020B0503020204020204" pitchFamily="34" charset="-122"/>
                                </a:rPr>
                                <m:t>+</m:t>
                              </m:r>
                              <m:r>
                                <a:rPr lang="en-US" altLang="zh-CN" sz="2800" b="0" i="1" smtClean="0">
                                  <a:solidFill>
                                    <a:srgbClr val="09405E"/>
                                  </a:solidFill>
                                  <a:latin typeface="Cambria Math" charset="0"/>
                                  <a:ea typeface="Cambria Math" charset="0"/>
                                  <a:cs typeface="Cambria Math" charset="0"/>
                                </a:rPr>
                                <m:t>𝜀</m:t>
                              </m:r>
                            </m:e>
                          </m:rad>
                        </m:den>
                      </m:f>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𝒈</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oMath>
                  </m:oMathPara>
                </a14:m>
                <a:endParaRPr lang="zh-TW"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7" name="文字方塊 45"/>
              <p:cNvSpPr txBox="1">
                <a:spLocks noRot="1" noChangeAspect="1" noMove="1" noResize="1" noEditPoints="1" noAdjustHandles="1" noChangeArrowheads="1" noChangeShapeType="1" noTextEdit="1"/>
              </p:cNvSpPr>
              <p:nvPr/>
            </p:nvSpPr>
            <p:spPr>
              <a:xfrm>
                <a:off x="414266" y="3942447"/>
                <a:ext cx="4995919" cy="91864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21098" y="3269664"/>
                <a:ext cx="4262192" cy="552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r>
                                <a:rPr lang="zh-CN" altLang="en-US" sz="2800">
                                  <a:solidFill>
                                    <a:srgbClr val="09405E"/>
                                  </a:solidFill>
                                  <a:latin typeface="Cambria Math" charset="0"/>
                                  <a:ea typeface="微软雅黑" panose="020B0503020204020204" pitchFamily="34" charset="-122"/>
                                </a:rPr>
                                <m:t>−1</m:t>
                              </m:r>
                            </m:e>
                          </m:d>
                        </m:sup>
                      </m:sSup>
                      <m:r>
                        <a:rPr lang="zh-CN" altLang="en-US" sz="2800">
                          <a:solidFill>
                            <a:srgbClr val="09405E"/>
                          </a:solidFill>
                          <a:latin typeface="Cambria Math" charset="0"/>
                          <a:ea typeface="微软雅黑" panose="020B0503020204020204" pitchFamily="34" charset="-122"/>
                        </a:rPr>
                        <m:t>+</m:t>
                      </m:r>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𝒈</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𝒈</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321098" y="3269664"/>
                <a:ext cx="4262192" cy="552267"/>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5" name="直线连接符 4"/>
          <p:cNvCxnSpPr/>
          <p:nvPr/>
        </p:nvCxnSpPr>
        <p:spPr bwMode="auto">
          <a:xfrm>
            <a:off x="6472617" y="3284064"/>
            <a:ext cx="0" cy="1591432"/>
          </a:xfrm>
          <a:prstGeom prst="line">
            <a:avLst/>
          </a:prstGeom>
          <a:solidFill>
            <a:schemeClr val="accent1"/>
          </a:solidFill>
          <a:ln w="317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5"/>
          <p:cNvSpPr/>
          <p:nvPr/>
        </p:nvSpPr>
        <p:spPr>
          <a:xfrm>
            <a:off x="414266" y="2545680"/>
            <a:ext cx="2058577" cy="523220"/>
          </a:xfrm>
          <a:prstGeom prst="rect">
            <a:avLst/>
          </a:prstGeom>
        </p:spPr>
        <p:txBody>
          <a:bodyPr wrap="none">
            <a:spAutoFit/>
          </a:bodyPr>
          <a:lstStyle/>
          <a:p>
            <a:r>
              <a:rPr lang="en-US" altLang="zh-CN" sz="2800" dirty="0" err="1">
                <a:solidFill>
                  <a:srgbClr val="09405E"/>
                </a:solidFill>
                <a:latin typeface="Microsoft YaHei" charset="-122"/>
                <a:ea typeface="Microsoft YaHei" charset="-122"/>
                <a:cs typeface="Microsoft YaHei" charset="-122"/>
              </a:rPr>
              <a:t>AdaGrad</a:t>
            </a:r>
            <a:r>
              <a:rPr lang="zh-CN" altLang="en-US" sz="2800" dirty="0">
                <a:solidFill>
                  <a:srgbClr val="09405E"/>
                </a:solidFill>
                <a:latin typeface="Microsoft YaHei" charset="-122"/>
                <a:ea typeface="Microsoft YaHei" charset="-122"/>
                <a:cs typeface="Microsoft YaHei" charset="-122"/>
              </a:rPr>
              <a:t>：</a:t>
            </a:r>
          </a:p>
        </p:txBody>
      </p:sp>
      <p:sp>
        <p:nvSpPr>
          <p:cNvPr id="21" name="矩形 20"/>
          <p:cNvSpPr/>
          <p:nvPr/>
        </p:nvSpPr>
        <p:spPr>
          <a:xfrm>
            <a:off x="6591323" y="2615568"/>
            <a:ext cx="2260362" cy="523220"/>
          </a:xfrm>
          <a:prstGeom prst="rect">
            <a:avLst/>
          </a:prstGeom>
        </p:spPr>
        <p:txBody>
          <a:bodyPr wrap="none">
            <a:spAutoFit/>
          </a:bodyPr>
          <a:lstStyle/>
          <a:p>
            <a:r>
              <a:rPr lang="en-US" altLang="zh-CN" sz="2800" dirty="0" err="1">
                <a:solidFill>
                  <a:srgbClr val="09405E"/>
                </a:solidFill>
                <a:latin typeface="Microsoft YaHei" charset="-122"/>
                <a:ea typeface="Microsoft YaHei" charset="-122"/>
                <a:cs typeface="Microsoft YaHei" charset="-122"/>
              </a:rPr>
              <a:t>RMSprop</a:t>
            </a:r>
            <a:r>
              <a:rPr lang="en-US" altLang="zh-CN" sz="2800" dirty="0">
                <a:solidFill>
                  <a:srgbClr val="09405E"/>
                </a:solidFill>
                <a:latin typeface="Microsoft YaHei" charset="-122"/>
                <a:ea typeface="Microsoft YaHei" charset="-122"/>
                <a:cs typeface="Microsoft YaHei" charset="-122"/>
              </a:rPr>
              <a:t> </a:t>
            </a:r>
            <a:r>
              <a:rPr lang="zh-CN" altLang="en-US" sz="2800" dirty="0">
                <a:solidFill>
                  <a:srgbClr val="09405E"/>
                </a:solidFill>
                <a:latin typeface="Microsoft YaHei" charset="-122"/>
                <a:ea typeface="Microsoft YaHei" charset="-122"/>
                <a:cs typeface="Microsoft YaHei" charset="-122"/>
              </a:rPr>
              <a:t>：</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97607E6-5CA2-6E4D-B4F5-3F18A10E1CDD}"/>
                  </a:ext>
                </a:extLst>
              </p:cNvPr>
              <p:cNvSpPr/>
              <p:nvPr/>
            </p:nvSpPr>
            <p:spPr>
              <a:xfrm>
                <a:off x="6591323" y="5406388"/>
                <a:ext cx="2692917" cy="523220"/>
              </a:xfrm>
              <a:prstGeom prst="rect">
                <a:avLst/>
              </a:prstGeom>
            </p:spPr>
            <p:txBody>
              <a:bodyPr wrap="none">
                <a:spAutoFit/>
              </a:bodyPr>
              <a:lstStyle/>
              <a:p>
                <a14:m>
                  <m:oMath xmlns:m="http://schemas.openxmlformats.org/officeDocument/2006/math">
                    <m:r>
                      <a:rPr lang="en-US" altLang="zh-CN" sz="2800" smtClean="0">
                        <a:solidFill>
                          <a:srgbClr val="002060"/>
                        </a:solidFill>
                        <a:latin typeface="Cambria Math" charset="0"/>
                        <a:ea typeface="微软雅黑" panose="020B0503020204020204" pitchFamily="34" charset="-122"/>
                      </a:rPr>
                      <m:t>𝜌</m:t>
                    </m:r>
                  </m:oMath>
                </a14:m>
                <a:r>
                  <a:rPr lang="zh-CN" altLang="en-US" sz="2800" dirty="0">
                    <a:solidFill>
                      <a:srgbClr val="002060"/>
                    </a:solidFill>
                    <a:latin typeface="Microsoft YaHei" panose="020B0503020204020204" pitchFamily="34" charset="-122"/>
                    <a:ea typeface="Microsoft YaHei" panose="020B0503020204020204" pitchFamily="34" charset="-122"/>
                  </a:rPr>
                  <a:t>通常设置为</a:t>
                </a:r>
                <a:r>
                  <a:rPr lang="en-US" altLang="zh-CN" sz="2800" dirty="0">
                    <a:solidFill>
                      <a:srgbClr val="002060"/>
                    </a:solidFill>
                    <a:latin typeface="Microsoft YaHei" panose="020B0503020204020204" pitchFamily="34" charset="-122"/>
                    <a:ea typeface="Microsoft YaHei" panose="020B0503020204020204" pitchFamily="34" charset="-122"/>
                  </a:rPr>
                  <a:t>0.9</a:t>
                </a:r>
                <a:endParaRPr lang="zh-CN" altLang="en-US" sz="2800" dirty="0">
                  <a:solidFill>
                    <a:srgbClr val="002060"/>
                  </a:solidFill>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797607E6-5CA2-6E4D-B4F5-3F18A10E1CDD}"/>
                  </a:ext>
                </a:extLst>
              </p:cNvPr>
              <p:cNvSpPr>
                <a:spLocks noRot="1" noChangeAspect="1" noMove="1" noResize="1" noEditPoints="1" noAdjustHandles="1" noChangeArrowheads="1" noChangeShapeType="1" noTextEdit="1"/>
              </p:cNvSpPr>
              <p:nvPr/>
            </p:nvSpPr>
            <p:spPr>
              <a:xfrm>
                <a:off x="6591323" y="5406388"/>
                <a:ext cx="2692917" cy="523220"/>
              </a:xfrm>
              <a:prstGeom prst="rect">
                <a:avLst/>
              </a:prstGeom>
              <a:blipFill>
                <a:blip r:embed="rId7"/>
                <a:stretch>
                  <a:fillRect l="-935" t="-11628" r="-3738" b="-302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8350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Adam</a:t>
            </a:r>
            <a:r>
              <a:rPr lang="zh-CN" altLang="en-US" dirty="0"/>
              <a:t>（</a:t>
            </a:r>
            <a:r>
              <a:rPr lang="en" altLang="zh-CN" b="0" dirty="0"/>
              <a:t> Adaptive Moment Estimation </a:t>
            </a:r>
            <a:r>
              <a:rPr lang="zh-CN" altLang="en-US" dirty="0"/>
              <a:t>）</a:t>
            </a:r>
            <a:endParaRPr lang="en-US" altLang="zh-CN" dirty="0">
              <a:effectLst/>
            </a:endParaRP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275251" cy="5237271"/>
              </a:xfrm>
            </p:spPr>
            <p:txBody>
              <a:bodyPr/>
              <a:lstStyle/>
              <a:p>
                <a:r>
                  <a:rPr kumimoji="1" lang="zh-CN" altLang="en-US" dirty="0"/>
                  <a:t> </a:t>
                </a:r>
                <a:r>
                  <a:rPr lang="en-US" altLang="zh-CN" b="1" dirty="0"/>
                  <a:t>Adam</a:t>
                </a:r>
                <a:r>
                  <a:rPr lang="zh-CN" altLang="en-US" b="1" dirty="0"/>
                  <a:t>：</a:t>
                </a:r>
                <a:r>
                  <a:rPr lang="en-US" altLang="zh-CN" dirty="0"/>
                  <a:t>Adaptive + Momentum</a:t>
                </a:r>
                <a:r>
                  <a:rPr lang="zh-CN" altLang="en-US" dirty="0"/>
                  <a:t>，同时利用一阶动量和二阶动量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buNone/>
                </a:pPr>
                <a:endParaRPr lang="en-US" altLang="zh-CN" dirty="0"/>
              </a:p>
              <a:p>
                <a:pPr lvl="1"/>
                <a:endParaRPr lang="en-US" altLang="zh-CN" dirty="0"/>
              </a:p>
              <a:p>
                <a:pPr lvl="1"/>
                <a:endParaRPr lang="en-US" altLang="zh-CN" dirty="0"/>
              </a:p>
              <a:p>
                <a:pPr lvl="1"/>
                <a:endParaRPr lang="en-US" altLang="zh-CN" dirty="0"/>
              </a:p>
              <a:p>
                <a:pPr lvl="1"/>
                <a:r>
                  <a:rPr lang="zh-CN" altLang="en-US" dirty="0"/>
                  <a:t>超参数建议： </a:t>
                </a:r>
                <a14:m>
                  <m:oMath xmlns:m="http://schemas.openxmlformats.org/officeDocument/2006/math">
                    <m:sSub>
                      <m:sSubPr>
                        <m:ctrlPr>
                          <a:rPr lang="zh-CN" altLang="en-US" i="1">
                            <a:latin typeface="Cambria Math" panose="02040503050406030204" pitchFamily="18" charset="0"/>
                          </a:rPr>
                        </m:ctrlPr>
                      </m:sSubPr>
                      <m:e>
                        <m:r>
                          <a:rPr lang="zh-CN" altLang="en-US">
                            <a:latin typeface="Cambria Math" charset="0"/>
                          </a:rPr>
                          <m:t>𝜌</m:t>
                        </m:r>
                      </m:e>
                      <m:sub>
                        <m:r>
                          <a:rPr lang="zh-CN" altLang="en-US">
                            <a:latin typeface="Cambria Math" charset="0"/>
                          </a:rPr>
                          <m:t>1</m:t>
                        </m:r>
                      </m:sub>
                    </m:sSub>
                    <m:r>
                      <a:rPr lang="en-US" altLang="zh-CN" b="0" i="1" smtClean="0">
                        <a:latin typeface="Cambria Math" charset="0"/>
                      </a:rPr>
                      <m:t>=0.9</m:t>
                    </m:r>
                    <m:r>
                      <a:rPr lang="zh-CN" altLang="en-US" b="0" i="1" smtClean="0">
                        <a:latin typeface="Cambria Math" charset="0"/>
                      </a:rPr>
                      <m:t>，</m:t>
                    </m:r>
                    <m:sSub>
                      <m:sSubPr>
                        <m:ctrlPr>
                          <a:rPr lang="zh-CN" altLang="zh-CN" i="1">
                            <a:latin typeface="Cambria Math" panose="02040503050406030204" pitchFamily="18" charset="0"/>
                          </a:rPr>
                        </m:ctrlPr>
                      </m:sSubPr>
                      <m:e>
                        <m:r>
                          <a:rPr lang="en-US" altLang="zh-CN">
                            <a:latin typeface="Cambria Math" charset="0"/>
                          </a:rPr>
                          <m:t>𝜌</m:t>
                        </m:r>
                      </m:e>
                      <m:sub>
                        <m:r>
                          <a:rPr lang="en-US" altLang="zh-CN">
                            <a:latin typeface="Cambria Math" charset="0"/>
                          </a:rPr>
                          <m:t>2</m:t>
                        </m:r>
                      </m:sub>
                    </m:sSub>
                    <m:r>
                      <a:rPr lang="en-US" altLang="zh-CN" b="0" i="0" smtClean="0">
                        <a:latin typeface="Cambria Math" charset="0"/>
                      </a:rPr>
                      <m:t>=0.999</m:t>
                    </m:r>
                    <m:r>
                      <a:rPr lang="zh-CN" altLang="en-US" b="0" i="0" smtClean="0">
                        <a:latin typeface="Cambria Math" charset="0"/>
                      </a:rPr>
                      <m:t>，</m:t>
                    </m:r>
                    <m:r>
                      <a:rPr lang="en-US" altLang="zh-CN">
                        <a:latin typeface="Cambria Math" charset="0"/>
                      </a:rPr>
                      <m:t>𝜂</m:t>
                    </m:r>
                    <m:r>
                      <a:rPr lang="en-US" altLang="zh-CN" b="0" i="0" smtClean="0">
                        <a:latin typeface="Cambria Math" charset="0"/>
                      </a:rPr>
                      <m:t>=</m:t>
                    </m:r>
                    <m:r>
                      <m:rPr>
                        <m:nor/>
                      </m:rPr>
                      <a:rPr lang="en-US" altLang="zh-CN" dirty="0"/>
                      <m:t>1</m:t>
                    </m:r>
                    <m:r>
                      <m:rPr>
                        <m:nor/>
                      </m:rPr>
                      <a:rPr lang="en-US" altLang="zh-CN" dirty="0"/>
                      <m:t>e</m:t>
                    </m:r>
                    <m:r>
                      <m:rPr>
                        <m:nor/>
                      </m:rPr>
                      <a:rPr lang="en-US" altLang="zh-CN" dirty="0"/>
                      <m:t>−3 </m:t>
                    </m:r>
                    <m:r>
                      <a:rPr lang="zh-CN" altLang="en-US" b="0" i="1" dirty="0" smtClean="0">
                        <a:latin typeface="Cambria Math" charset="0"/>
                      </a:rPr>
                      <m:t>或</m:t>
                    </m:r>
                    <m:r>
                      <m:rPr>
                        <m:nor/>
                      </m:rPr>
                      <a:rPr lang="en-US" altLang="zh-CN" dirty="0"/>
                      <m:t>5</m:t>
                    </m:r>
                    <m:r>
                      <m:rPr>
                        <m:nor/>
                      </m:rPr>
                      <a:rPr lang="en-US" altLang="zh-CN" dirty="0"/>
                      <m:t>e</m:t>
                    </m:r>
                    <m:r>
                      <m:rPr>
                        <m:nor/>
                      </m:rPr>
                      <a:rPr lang="en-US" altLang="zh-CN" dirty="0"/>
                      <m:t>−4</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275251" cy="5237271"/>
              </a:xfrm>
              <a:blipFill>
                <a:blip r:embed="rId3"/>
                <a:stretch>
                  <a:fillRect l="-900" t="-1211" b="-11138"/>
                </a:stretch>
              </a:blipFill>
            </p:spPr>
            <p:txBody>
              <a:bodyPr/>
              <a:lstStyle/>
              <a:p>
                <a:r>
                  <a:rPr lang="zh-CN" altLang="en-US">
                    <a:noFill/>
                  </a:rPr>
                  <a:t> </a:t>
                </a:r>
              </a:p>
            </p:txBody>
          </p:sp>
        </mc:Fallback>
      </mc:AlternateContent>
      <p:sp>
        <p:nvSpPr>
          <p:cNvPr id="5" name="文本框 4"/>
          <p:cNvSpPr txBox="1"/>
          <p:nvPr/>
        </p:nvSpPr>
        <p:spPr>
          <a:xfrm>
            <a:off x="1107937" y="2065282"/>
            <a:ext cx="4633891" cy="461665"/>
          </a:xfrm>
          <a:prstGeom prst="rect">
            <a:avLst/>
          </a:prstGeom>
          <a:noFill/>
        </p:spPr>
        <p:txBody>
          <a:bodyPr wrap="square" rtlCol="0">
            <a:spAutoFit/>
          </a:bodyPr>
          <a:lstStyle/>
          <a:p>
            <a:r>
              <a:rPr lang="zh-CN" altLang="en-US" sz="2400" dirty="0">
                <a:solidFill>
                  <a:srgbClr val="002060"/>
                </a:solidFill>
                <a:latin typeface="Microsoft YaHei" panose="020B0503020204020204" pitchFamily="34" charset="-122"/>
                <a:ea typeface="Microsoft YaHei" panose="020B0503020204020204" pitchFamily="34" charset="-122"/>
              </a:rPr>
              <a:t>历史梯度的衰减均值：一阶矩</a:t>
            </a:r>
            <a:endParaRPr lang="en-US" altLang="zh-CN" sz="2400" dirty="0">
              <a:solidFill>
                <a:srgbClr val="00206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 name="矩形 8"/>
              <p:cNvSpPr/>
              <p:nvPr/>
            </p:nvSpPr>
            <p:spPr>
              <a:xfrm>
                <a:off x="6450172" y="2570848"/>
                <a:ext cx="5883855" cy="541110"/>
              </a:xfrm>
              <a:prstGeom prst="rect">
                <a:avLst/>
              </a:prstGeom>
            </p:spPr>
            <p:txBody>
              <a:bodyPr wrap="none">
                <a:spAutoFit/>
              </a:bodyPr>
              <a:lstStyle/>
              <a:p>
                <a14:m>
                  <m:oMath xmlns:m="http://schemas.openxmlformats.org/officeDocument/2006/math">
                    <m:sSup>
                      <m:sSupPr>
                        <m:ctrlPr>
                          <a:rPr lang="zh-CN" altLang="zh-CN" sz="2800" i="1" smtClean="0">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𝒔</m:t>
                        </m:r>
                      </m:e>
                      <m: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m:t>
                        </m:r>
                      </m:sup>
                    </m:sSup>
                    <m:r>
                      <a:rPr lang="en-US" altLang="zh-CN" sz="2800">
                        <a:solidFill>
                          <a:srgbClr val="09405E"/>
                        </a:solidFill>
                        <a:latin typeface="Cambria Math" charset="0"/>
                        <a:ea typeface="微软雅黑" panose="020B0503020204020204" pitchFamily="34" charset="-122"/>
                      </a:rPr>
                      <m:t>=</m:t>
                    </m:r>
                    <m:sSub>
                      <m:sSubPr>
                        <m:ctrlPr>
                          <a:rPr lang="zh-CN" altLang="zh-CN" sz="2800" i="1">
                            <a:solidFill>
                              <a:srgbClr val="09405E"/>
                            </a:solidFill>
                            <a:latin typeface="Cambria Math" panose="02040503050406030204" pitchFamily="18" charset="0"/>
                            <a:ea typeface="微软雅黑" panose="020B0503020204020204" pitchFamily="34" charset="-122"/>
                          </a:rPr>
                        </m:ctrlPr>
                      </m:sSubPr>
                      <m:e>
                        <m:r>
                          <a:rPr lang="en-US" altLang="zh-CN" sz="2800">
                            <a:solidFill>
                              <a:srgbClr val="09405E"/>
                            </a:solidFill>
                            <a:latin typeface="Cambria Math" charset="0"/>
                            <a:ea typeface="微软雅黑" panose="020B0503020204020204" pitchFamily="34" charset="-122"/>
                          </a:rPr>
                          <m:t>𝜌</m:t>
                        </m:r>
                      </m:e>
                      <m:sub>
                        <m:r>
                          <a:rPr lang="en-US" altLang="zh-CN" sz="2800">
                            <a:solidFill>
                              <a:srgbClr val="09405E"/>
                            </a:solidFill>
                            <a:latin typeface="Cambria Math" charset="0"/>
                            <a:ea typeface="微软雅黑" panose="020B0503020204020204" pitchFamily="34" charset="-122"/>
                          </a:rPr>
                          <m:t>2</m:t>
                        </m:r>
                      </m:sub>
                    </m:sSub>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𝒔</m:t>
                        </m:r>
                      </m:e>
                      <m: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−1)</m:t>
                        </m:r>
                      </m:sup>
                    </m:sSup>
                    <m:r>
                      <a:rPr lang="en-US" altLang="zh-CN" sz="2800">
                        <a:solidFill>
                          <a:srgbClr val="09405E"/>
                        </a:solidFill>
                        <a:latin typeface="Cambria Math" charset="0"/>
                        <a:ea typeface="微软雅黑" panose="020B0503020204020204" pitchFamily="34" charset="-122"/>
                      </a:rPr>
                      <m:t>+</m:t>
                    </m:r>
                    <m:d>
                      <m:dPr>
                        <m:ctrlPr>
                          <a:rPr lang="zh-CN" altLang="zh-CN" sz="2800" i="1">
                            <a:solidFill>
                              <a:srgbClr val="09405E"/>
                            </a:solidFill>
                            <a:latin typeface="Cambria Math" panose="02040503050406030204" pitchFamily="18" charset="0"/>
                            <a:ea typeface="微软雅黑" panose="020B0503020204020204" pitchFamily="34" charset="-122"/>
                          </a:rPr>
                        </m:ctrlPr>
                      </m:dPr>
                      <m:e>
                        <m:r>
                          <a:rPr lang="en-US" altLang="zh-CN" sz="2800">
                            <a:solidFill>
                              <a:srgbClr val="09405E"/>
                            </a:solidFill>
                            <a:latin typeface="Cambria Math" charset="0"/>
                            <a:ea typeface="微软雅黑" panose="020B0503020204020204" pitchFamily="34" charset="-122"/>
                          </a:rPr>
                          <m:t>1−</m:t>
                        </m:r>
                        <m:sSub>
                          <m:sSubPr>
                            <m:ctrlPr>
                              <a:rPr lang="zh-CN" altLang="zh-CN" sz="2800" i="1">
                                <a:solidFill>
                                  <a:srgbClr val="09405E"/>
                                </a:solidFill>
                                <a:latin typeface="Cambria Math" panose="02040503050406030204" pitchFamily="18" charset="0"/>
                                <a:ea typeface="微软雅黑" panose="020B0503020204020204" pitchFamily="34" charset="-122"/>
                              </a:rPr>
                            </m:ctrlPr>
                          </m:sSubPr>
                          <m:e>
                            <m:r>
                              <a:rPr lang="en-US" altLang="zh-CN" sz="2800">
                                <a:solidFill>
                                  <a:srgbClr val="09405E"/>
                                </a:solidFill>
                                <a:latin typeface="Cambria Math" charset="0"/>
                                <a:ea typeface="微软雅黑" panose="020B0503020204020204" pitchFamily="34" charset="-122"/>
                              </a:rPr>
                              <m:t>𝜌</m:t>
                            </m:r>
                          </m:e>
                          <m:sub>
                            <m:r>
                              <a:rPr lang="en-US" altLang="zh-CN" sz="2800">
                                <a:solidFill>
                                  <a:srgbClr val="09405E"/>
                                </a:solidFill>
                                <a:latin typeface="Cambria Math" charset="0"/>
                                <a:ea typeface="微软雅黑" panose="020B0503020204020204" pitchFamily="34" charset="-122"/>
                              </a:rPr>
                              <m:t>2</m:t>
                            </m:r>
                          </m:sub>
                        </m:sSub>
                      </m:e>
                    </m:d>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𝒈</m:t>
                        </m:r>
                      </m:e>
                      <m:sup>
                        <m:r>
                          <a:rPr lang="en-US" altLang="zh-CN" sz="2800">
                            <a:solidFill>
                              <a:srgbClr val="09405E"/>
                            </a:solidFill>
                            <a:latin typeface="Cambria Math" charset="0"/>
                            <a:ea typeface="微软雅黑" panose="020B0503020204020204" pitchFamily="34" charset="-122"/>
                          </a:rPr>
                          <m:t>(</m:t>
                        </m:r>
                        <m:r>
                          <a:rPr lang="en-US" altLang="zh-CN" sz="2800" b="0" i="1" smtClean="0">
                            <a:solidFill>
                              <a:srgbClr val="09405E"/>
                            </a:solidFill>
                            <a:latin typeface="Cambria Math" panose="02040503050406030204" pitchFamily="18"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m:t>
                        </m:r>
                      </m:sup>
                    </m:sSup>
                    <m:r>
                      <a:rPr lang="en-US" altLang="zh-CN" sz="2800">
                        <a:solidFill>
                          <a:srgbClr val="09405E"/>
                        </a:solidFill>
                        <a:latin typeface="Cambria Math" charset="0"/>
                        <a:ea typeface="微软雅黑" panose="020B0503020204020204" pitchFamily="34" charset="-122"/>
                      </a:rPr>
                      <m:t>⊙</m:t>
                    </m:r>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𝒈</m:t>
                        </m:r>
                      </m:e>
                      <m:sup>
                        <m:r>
                          <a:rPr lang="en-US" altLang="zh-CN" sz="2800">
                            <a:solidFill>
                              <a:srgbClr val="09405E"/>
                            </a:solidFill>
                            <a:latin typeface="Cambria Math" charset="0"/>
                            <a:ea typeface="微软雅黑" panose="020B0503020204020204" pitchFamily="34" charset="-122"/>
                          </a:rPr>
                          <m:t>(</m:t>
                        </m:r>
                        <m:r>
                          <a:rPr lang="en-US" altLang="zh-CN" sz="2800" b="0" i="1" smtClean="0">
                            <a:solidFill>
                              <a:srgbClr val="09405E"/>
                            </a:solidFill>
                            <a:latin typeface="Cambria Math" panose="02040503050406030204" pitchFamily="18"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m:t>
                        </m:r>
                      </m:sup>
                    </m:sSup>
                  </m:oMath>
                </a14:m>
                <a:r>
                  <a:rPr lang="zh-CN" altLang="zh-CN" sz="2800" dirty="0">
                    <a:effectLst/>
                  </a:rPr>
                  <a:t> </a:t>
                </a:r>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6450172" y="2570848"/>
                <a:ext cx="5883855" cy="541110"/>
              </a:xfrm>
              <a:prstGeom prst="rect">
                <a:avLst/>
              </a:prstGeom>
              <a:blipFill>
                <a:blip r:embed="rId4"/>
                <a:stretch>
                  <a:fillRect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07937" y="5214275"/>
                <a:ext cx="5181227" cy="10109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+1)</m:t>
                          </m:r>
                        </m:sup>
                      </m:sSup>
                      <m:r>
                        <a:rPr lang="en-US" altLang="zh-CN" sz="2800">
                          <a:solidFill>
                            <a:srgbClr val="09405E"/>
                          </a:solidFill>
                          <a:latin typeface="Cambria Math" charset="0"/>
                          <a:ea typeface="微软雅黑" panose="020B0503020204020204" pitchFamily="34" charset="-122"/>
                        </a:rPr>
                        <m:t>=</m:t>
                      </m:r>
                      <m:sSup>
                        <m:sSupPr>
                          <m:ctrlPr>
                            <a:rPr lang="en-US" altLang="zh-TW" sz="2800" i="1">
                              <a:solidFill>
                                <a:srgbClr val="09405E"/>
                              </a:solidFill>
                              <a:latin typeface="Cambria Math" panose="02040503050406030204" pitchFamily="18" charset="0"/>
                              <a:ea typeface="微软雅黑" panose="020B0503020204020204" pitchFamily="34" charset="-122"/>
                            </a:rPr>
                          </m:ctrlPr>
                        </m:sSupPr>
                        <m:e>
                          <m:r>
                            <a:rPr lang="en-US" altLang="zh-TW" sz="2800">
                              <a:solidFill>
                                <a:srgbClr val="09405E"/>
                              </a:solidFill>
                              <a:latin typeface="Cambria Math" charset="0"/>
                              <a:ea typeface="微软雅黑" panose="020B0503020204020204" pitchFamily="34" charset="-122"/>
                            </a:rPr>
                            <m:t>𝜽</m:t>
                          </m:r>
                        </m:e>
                        <m:sup>
                          <m:r>
                            <a:rPr lang="en-US" altLang="zh-TW" sz="2800">
                              <a:solidFill>
                                <a:srgbClr val="09405E"/>
                              </a:solidFill>
                              <a:latin typeface="Cambria Math" charset="0"/>
                              <a:ea typeface="微软雅黑" panose="020B0503020204020204" pitchFamily="34" charset="-122"/>
                            </a:rPr>
                            <m:t>(</m:t>
                          </m:r>
                          <m:r>
                            <a:rPr lang="en-US" altLang="zh-TW" sz="2800">
                              <a:solidFill>
                                <a:srgbClr val="09405E"/>
                              </a:solidFill>
                              <a:latin typeface="Cambria Math" charset="0"/>
                              <a:ea typeface="微软雅黑" panose="020B0503020204020204" pitchFamily="34" charset="-122"/>
                            </a:rPr>
                            <m:t>𝑡</m:t>
                          </m:r>
                          <m:r>
                            <a:rPr lang="en-US" altLang="zh-TW" sz="2800">
                              <a:solidFill>
                                <a:srgbClr val="09405E"/>
                              </a:solidFill>
                              <a:latin typeface="Cambria Math" charset="0"/>
                              <a:ea typeface="微软雅黑" panose="020B0503020204020204" pitchFamily="34" charset="-122"/>
                            </a:rPr>
                            <m:t>)</m:t>
                          </m:r>
                        </m:sup>
                      </m:sSup>
                      <m:r>
                        <a:rPr lang="en-US" altLang="zh-CN" sz="2800">
                          <a:solidFill>
                            <a:srgbClr val="09405E"/>
                          </a:solidFill>
                          <a:latin typeface="Cambria Math" charset="0"/>
                          <a:ea typeface="微软雅黑" panose="020B0503020204020204" pitchFamily="34" charset="-122"/>
                        </a:rPr>
                        <m:t>−</m:t>
                      </m:r>
                      <m:f>
                        <m:fPr>
                          <m:ctrlPr>
                            <a:rPr lang="zh-CN" altLang="zh-CN" sz="2800" i="1">
                              <a:solidFill>
                                <a:srgbClr val="09405E"/>
                              </a:solidFill>
                              <a:latin typeface="Cambria Math" panose="02040503050406030204" pitchFamily="18" charset="0"/>
                              <a:ea typeface="微软雅黑" panose="020B0503020204020204" pitchFamily="34" charset="-122"/>
                            </a:rPr>
                          </m:ctrlPr>
                        </m:fPr>
                        <m:num>
                          <m:r>
                            <a:rPr lang="en-US" altLang="zh-CN" sz="2800">
                              <a:solidFill>
                                <a:srgbClr val="09405E"/>
                              </a:solidFill>
                              <a:latin typeface="Cambria Math" charset="0"/>
                              <a:ea typeface="微软雅黑" panose="020B0503020204020204" pitchFamily="34" charset="-122"/>
                            </a:rPr>
                            <m:t>𝜂</m:t>
                          </m:r>
                        </m:num>
                        <m:den>
                          <m:rad>
                            <m:radPr>
                              <m:degHide m:val="on"/>
                              <m:ctrlPr>
                                <a:rPr lang="zh-CN" altLang="zh-CN" sz="2800" i="1">
                                  <a:solidFill>
                                    <a:srgbClr val="09405E"/>
                                  </a:solidFill>
                                  <a:latin typeface="Cambria Math" panose="02040503050406030204" pitchFamily="18" charset="0"/>
                                  <a:ea typeface="微软雅黑" panose="020B0503020204020204" pitchFamily="34" charset="-122"/>
                                </a:rPr>
                              </m:ctrlPr>
                            </m:radPr>
                            <m:deg/>
                            <m:e>
                              <m:sSup>
                                <m:sSupPr>
                                  <m:ctrlPr>
                                    <a:rPr lang="zh-CN" altLang="en-US" sz="2800" i="1" smtClean="0">
                                      <a:solidFill>
                                        <a:srgbClr val="7030A0"/>
                                      </a:solidFill>
                                      <a:latin typeface="Cambria Math" panose="02040503050406030204" pitchFamily="18" charset="0"/>
                                      <a:ea typeface="微软雅黑" panose="020B0503020204020204" pitchFamily="34" charset="-122"/>
                                    </a:rPr>
                                  </m:ctrlPr>
                                </m:sSupPr>
                                <m:e>
                                  <m:acc>
                                    <m:accPr>
                                      <m:chr m:val="̂"/>
                                      <m:ctrlPr>
                                        <a:rPr lang="zh-CN" altLang="en-US" sz="2800" i="1">
                                          <a:solidFill>
                                            <a:srgbClr val="7030A0"/>
                                          </a:solidFill>
                                          <a:latin typeface="Cambria Math" panose="02040503050406030204" pitchFamily="18" charset="0"/>
                                          <a:ea typeface="微软雅黑" panose="020B0503020204020204" pitchFamily="34" charset="-122"/>
                                        </a:rPr>
                                      </m:ctrlPr>
                                    </m:accPr>
                                    <m:e>
                                      <m:r>
                                        <a:rPr lang="en-US" altLang="zh-CN" sz="2800">
                                          <a:solidFill>
                                            <a:srgbClr val="7030A0"/>
                                          </a:solidFill>
                                          <a:latin typeface="Cambria Math" charset="0"/>
                                          <a:ea typeface="微软雅黑" panose="020B0503020204020204" pitchFamily="34" charset="-122"/>
                                        </a:rPr>
                                        <m:t>𝒔</m:t>
                                      </m:r>
                                    </m:e>
                                  </m:acc>
                                </m:e>
                                <m:sup>
                                  <m:d>
                                    <m:dPr>
                                      <m:ctrlPr>
                                        <a:rPr lang="zh-CN" altLang="en-US" sz="2800" i="1">
                                          <a:solidFill>
                                            <a:srgbClr val="7030A0"/>
                                          </a:solidFill>
                                          <a:latin typeface="Cambria Math" panose="02040503050406030204" pitchFamily="18" charset="0"/>
                                          <a:ea typeface="微软雅黑" panose="020B0503020204020204" pitchFamily="34" charset="-122"/>
                                        </a:rPr>
                                      </m:ctrlPr>
                                    </m:dPr>
                                    <m:e>
                                      <m:r>
                                        <a:rPr lang="zh-CN" altLang="en-US" sz="2800">
                                          <a:solidFill>
                                            <a:srgbClr val="7030A0"/>
                                          </a:solidFill>
                                          <a:latin typeface="Cambria Math" charset="0"/>
                                          <a:ea typeface="微软雅黑" panose="020B0503020204020204" pitchFamily="34" charset="-122"/>
                                        </a:rPr>
                                        <m:t>𝑡</m:t>
                                      </m:r>
                                    </m:e>
                                  </m:d>
                                </m:sup>
                              </m:sSup>
                              <m:r>
                                <a:rPr lang="en-US" altLang="zh-CN" sz="2800">
                                  <a:solidFill>
                                    <a:srgbClr val="09405E"/>
                                  </a:solidFill>
                                  <a:latin typeface="Cambria Math" charset="0"/>
                                  <a:ea typeface="微软雅黑" panose="020B0503020204020204" pitchFamily="34" charset="-122"/>
                                </a:rPr>
                                <m:t>+</m:t>
                              </m:r>
                              <m:r>
                                <a:rPr lang="en-US" altLang="zh-CN" sz="2800">
                                  <a:solidFill>
                                    <a:srgbClr val="09405E"/>
                                  </a:solidFill>
                                  <a:latin typeface="Cambria Math" charset="0"/>
                                  <a:ea typeface="微软雅黑" panose="020B0503020204020204" pitchFamily="34" charset="-122"/>
                                </a:rPr>
                                <m:t>𝜖</m:t>
                              </m:r>
                            </m:e>
                          </m:rad>
                        </m:den>
                      </m:f>
                      <m:r>
                        <a:rPr lang="en-US" altLang="zh-CN" sz="2800">
                          <a:solidFill>
                            <a:srgbClr val="09405E"/>
                          </a:solidFill>
                          <a:latin typeface="Cambria Math" charset="0"/>
                          <a:ea typeface="微软雅黑" panose="020B0503020204020204" pitchFamily="34" charset="-122"/>
                        </a:rPr>
                        <m:t>⊙</m:t>
                      </m:r>
                      <m:sSup>
                        <m:sSupPr>
                          <m:ctrlPr>
                            <a:rPr lang="zh-CN" altLang="en-US" sz="2800" i="1" smtClean="0">
                              <a:solidFill>
                                <a:srgbClr val="C00000"/>
                              </a:solidFill>
                              <a:latin typeface="Cambria Math" panose="02040503050406030204" pitchFamily="18" charset="0"/>
                              <a:ea typeface="微软雅黑" panose="020B0503020204020204" pitchFamily="34" charset="-122"/>
                            </a:rPr>
                          </m:ctrlPr>
                        </m:sSupPr>
                        <m:e>
                          <m:acc>
                            <m:accPr>
                              <m:chr m:val="̂"/>
                              <m:ctrlPr>
                                <a:rPr lang="zh-CN" altLang="en-US" sz="2800" i="1">
                                  <a:solidFill>
                                    <a:srgbClr val="C00000"/>
                                  </a:solidFill>
                                  <a:latin typeface="Cambria Math" panose="02040503050406030204" pitchFamily="18" charset="0"/>
                                  <a:ea typeface="微软雅黑" panose="020B0503020204020204" pitchFamily="34" charset="-122"/>
                                </a:rPr>
                              </m:ctrlPr>
                            </m:accPr>
                            <m:e>
                              <m:r>
                                <a:rPr lang="zh-CN" altLang="en-US" sz="2800">
                                  <a:solidFill>
                                    <a:srgbClr val="C00000"/>
                                  </a:solidFill>
                                  <a:latin typeface="Cambria Math" charset="0"/>
                                  <a:ea typeface="微软雅黑" panose="020B0503020204020204" pitchFamily="34" charset="-122"/>
                                </a:rPr>
                                <m:t>𝒗</m:t>
                              </m:r>
                            </m:e>
                          </m:acc>
                        </m:e>
                        <m:sup>
                          <m:d>
                            <m:dPr>
                              <m:ctrlPr>
                                <a:rPr lang="zh-CN" altLang="en-US" sz="2800" i="1">
                                  <a:solidFill>
                                    <a:srgbClr val="C00000"/>
                                  </a:solidFill>
                                  <a:latin typeface="Cambria Math" panose="02040503050406030204" pitchFamily="18" charset="0"/>
                                  <a:ea typeface="微软雅黑" panose="020B0503020204020204" pitchFamily="34" charset="-122"/>
                                </a:rPr>
                              </m:ctrlPr>
                            </m:dPr>
                            <m:e>
                              <m:r>
                                <a:rPr lang="zh-CN" altLang="en-US" sz="2800">
                                  <a:solidFill>
                                    <a:srgbClr val="C00000"/>
                                  </a:solidFill>
                                  <a:latin typeface="Cambria Math" charset="0"/>
                                  <a:ea typeface="微软雅黑" panose="020B0503020204020204" pitchFamily="34" charset="-122"/>
                                </a:rPr>
                                <m:t>𝑡</m:t>
                              </m:r>
                            </m:e>
                          </m:d>
                        </m:sup>
                      </m:sSup>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107937" y="5214275"/>
                <a:ext cx="5181227" cy="1010982"/>
              </a:xfrm>
              <a:prstGeom prst="rect">
                <a:avLst/>
              </a:prstGeom>
              <a:blipFill>
                <a:blip r:embed="rId5"/>
                <a:stretch>
                  <a:fillRect b="-2469"/>
                </a:stretch>
              </a:blipFill>
            </p:spPr>
            <p:txBody>
              <a:bodyPr/>
              <a:lstStyle/>
              <a:p>
                <a:r>
                  <a:rPr lang="zh-CN" altLang="en-US">
                    <a:noFill/>
                  </a:rPr>
                  <a:t> </a:t>
                </a:r>
              </a:p>
            </p:txBody>
          </p:sp>
        </mc:Fallback>
      </mc:AlternateContent>
      <p:sp>
        <p:nvSpPr>
          <p:cNvPr id="6" name="文本框 5"/>
          <p:cNvSpPr txBox="1"/>
          <p:nvPr/>
        </p:nvSpPr>
        <p:spPr>
          <a:xfrm>
            <a:off x="1037403" y="4802695"/>
            <a:ext cx="5341655" cy="461665"/>
          </a:xfrm>
          <a:prstGeom prst="rect">
            <a:avLst/>
          </a:prstGeom>
          <a:noFill/>
        </p:spPr>
        <p:txBody>
          <a:bodyPr wrap="square" rtlCol="0">
            <a:spAutoFit/>
          </a:bodyPr>
          <a:lstStyle/>
          <a:p>
            <a:r>
              <a:rPr lang="en-US" altLang="zh-CN" sz="2400" dirty="0" err="1">
                <a:solidFill>
                  <a:srgbClr val="002060"/>
                </a:solidFill>
                <a:latin typeface="Microsoft YaHei" panose="020B0503020204020204" pitchFamily="34" charset="-122"/>
                <a:ea typeface="Microsoft YaHei" panose="020B0503020204020204" pitchFamily="34" charset="-122"/>
              </a:rPr>
              <a:t>AdaGrad</a:t>
            </a:r>
            <a:r>
              <a:rPr lang="en-US" altLang="zh-CN" sz="2400" dirty="0">
                <a:solidFill>
                  <a:srgbClr val="002060"/>
                </a:solidFill>
                <a:latin typeface="Microsoft YaHei" panose="020B0503020204020204" pitchFamily="34" charset="-122"/>
                <a:ea typeface="Microsoft YaHei" panose="020B0503020204020204" pitchFamily="34" charset="-122"/>
              </a:rPr>
              <a:t> / </a:t>
            </a:r>
            <a:r>
              <a:rPr lang="en-US" altLang="zh-CN" sz="2400" dirty="0" err="1">
                <a:solidFill>
                  <a:srgbClr val="002060"/>
                </a:solidFill>
                <a:latin typeface="Microsoft YaHei" panose="020B0503020204020204" pitchFamily="34" charset="-122"/>
                <a:ea typeface="Microsoft YaHei" panose="020B0503020204020204" pitchFamily="34" charset="-122"/>
              </a:rPr>
              <a:t>RMSProp</a:t>
            </a:r>
            <a:r>
              <a:rPr lang="en-US" altLang="zh-CN" sz="2400" dirty="0">
                <a:solidFill>
                  <a:srgbClr val="002060"/>
                </a:solidFill>
                <a:latin typeface="Microsoft YaHei" panose="020B0503020204020204" pitchFamily="34" charset="-122"/>
                <a:ea typeface="Microsoft YaHei" panose="020B0503020204020204" pitchFamily="34" charset="-122"/>
              </a:rPr>
              <a:t> </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B82CCB7-9625-C44B-BD9A-4BC76C5B25BD}"/>
                  </a:ext>
                </a:extLst>
              </p:cNvPr>
              <p:cNvSpPr/>
              <p:nvPr/>
            </p:nvSpPr>
            <p:spPr>
              <a:xfrm>
                <a:off x="1037404" y="2570848"/>
                <a:ext cx="5005601" cy="552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smtClean="0">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𝒗</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panose="02040503050406030204" pitchFamily="18"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𝜌</m:t>
                          </m:r>
                        </m:e>
                        <m:sub>
                          <m:r>
                            <a:rPr lang="en-US" altLang="zh-CN" sz="2800" b="0" i="0" smtClean="0">
                              <a:solidFill>
                                <a:srgbClr val="09405E"/>
                              </a:solidFill>
                              <a:latin typeface="Cambria Math" panose="02040503050406030204" pitchFamily="18" charset="0"/>
                              <a:ea typeface="微软雅黑" panose="020B0503020204020204" pitchFamily="34" charset="-122"/>
                            </a:rPr>
                            <m:t>1</m:t>
                          </m:r>
                        </m:sub>
                      </m:sSub>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𝒗</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r>
                                <a:rPr lang="zh-CN" altLang="en-US" sz="2800">
                                  <a:solidFill>
                                    <a:srgbClr val="09405E"/>
                                  </a:solidFill>
                                  <a:latin typeface="Cambria Math" charset="0"/>
                                  <a:ea typeface="微软雅黑" panose="020B0503020204020204" pitchFamily="34" charset="-122"/>
                                </a:rPr>
                                <m:t>−1</m:t>
                              </m:r>
                            </m:e>
                          </m:d>
                        </m:sup>
                      </m:sSup>
                      <m:r>
                        <a:rPr lang="zh-CN" altLang="en-US" sz="2800">
                          <a:solidFill>
                            <a:srgbClr val="09405E"/>
                          </a:solidFill>
                          <a:latin typeface="Cambria Math" charset="0"/>
                          <a:ea typeface="微软雅黑" panose="020B0503020204020204" pitchFamily="34" charset="-122"/>
                        </a:rPr>
                        <m:t>−</m:t>
                      </m:r>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1−</m:t>
                          </m:r>
                          <m:sSub>
                            <m:sSubPr>
                              <m:ctrlPr>
                                <a:rPr lang="zh-CN" altLang="en-US" sz="2800" i="1">
                                  <a:solidFill>
                                    <a:srgbClr val="09405E"/>
                                  </a:solidFill>
                                  <a:latin typeface="Cambria Math" panose="02040503050406030204" pitchFamily="18"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𝜌</m:t>
                              </m:r>
                            </m:e>
                            <m:sub>
                              <m:r>
                                <a:rPr lang="en-US" altLang="zh-CN" sz="2800" b="0" i="0" smtClean="0">
                                  <a:solidFill>
                                    <a:srgbClr val="09405E"/>
                                  </a:solidFill>
                                  <a:latin typeface="Cambria Math" panose="02040503050406030204" pitchFamily="18" charset="0"/>
                                  <a:ea typeface="微软雅黑" panose="020B0503020204020204" pitchFamily="34" charset="-122"/>
                                </a:rPr>
                                <m:t>1</m:t>
                              </m:r>
                            </m:sub>
                          </m:sSub>
                        </m:e>
                      </m:d>
                      <m:sSup>
                        <m:sSupPr>
                          <m:ctrlPr>
                            <a:rPr lang="zh-CN" altLang="zh-CN"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𝒈</m:t>
                          </m:r>
                        </m:e>
                        <m:sup>
                          <m:r>
                            <a:rPr lang="en-US" altLang="zh-CN" sz="2800">
                              <a:solidFill>
                                <a:srgbClr val="09405E"/>
                              </a:solidFill>
                              <a:latin typeface="Cambria Math" charset="0"/>
                              <a:ea typeface="微软雅黑" panose="020B0503020204020204" pitchFamily="34" charset="-122"/>
                            </a:rPr>
                            <m:t>(</m:t>
                          </m:r>
                          <m:r>
                            <a:rPr lang="en-US" altLang="zh-CN" sz="2800" b="0" i="1" smtClean="0">
                              <a:solidFill>
                                <a:srgbClr val="09405E"/>
                              </a:solidFill>
                              <a:latin typeface="Cambria Math" panose="02040503050406030204" pitchFamily="18" charset="0"/>
                              <a:ea typeface="微软雅黑" panose="020B0503020204020204" pitchFamily="34" charset="-122"/>
                            </a:rPr>
                            <m:t>𝑡</m:t>
                          </m:r>
                          <m:r>
                            <a:rPr lang="en-US" altLang="zh-CN" sz="2800">
                              <a:solidFill>
                                <a:srgbClr val="09405E"/>
                              </a:solidFill>
                              <a:latin typeface="Cambria Math" charset="0"/>
                              <a:ea typeface="微软雅黑" panose="020B0503020204020204" pitchFamily="34" charset="-122"/>
                            </a:rPr>
                            <m:t>)</m:t>
                          </m:r>
                        </m:sup>
                      </m:sSup>
                    </m:oMath>
                  </m:oMathPara>
                </a14:m>
                <a:endParaRPr lang="zh-CN" altLang="en-US" sz="32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矩形 12">
                <a:extLst>
                  <a:ext uri="{FF2B5EF4-FFF2-40B4-BE49-F238E27FC236}">
                    <a16:creationId xmlns:a16="http://schemas.microsoft.com/office/drawing/2014/main" id="{EB82CCB7-9625-C44B-BD9A-4BC76C5B25BD}"/>
                  </a:ext>
                </a:extLst>
              </p:cNvPr>
              <p:cNvSpPr>
                <a:spLocks noRot="1" noChangeAspect="1" noMove="1" noResize="1" noEditPoints="1" noAdjustHandles="1" noChangeArrowheads="1" noChangeShapeType="1" noTextEdit="1"/>
              </p:cNvSpPr>
              <p:nvPr/>
            </p:nvSpPr>
            <p:spPr>
              <a:xfrm>
                <a:off x="1037404" y="2570848"/>
                <a:ext cx="5005601" cy="552267"/>
              </a:xfrm>
              <a:prstGeom prst="rect">
                <a:avLst/>
              </a:prstGeom>
              <a:blipFill>
                <a:blip r:embed="rId6"/>
                <a:stretch>
                  <a:fillRect b="-13636"/>
                </a:stretch>
              </a:blipFill>
            </p:spPr>
            <p:txBody>
              <a:bodyPr/>
              <a:lstStyle/>
              <a:p>
                <a:r>
                  <a:rPr lang="zh-CN" altLang="en-US">
                    <a:noFill/>
                  </a:rPr>
                  <a:t> </a:t>
                </a:r>
              </a:p>
            </p:txBody>
          </p:sp>
        </mc:Fallback>
      </mc:AlternateContent>
      <p:sp>
        <p:nvSpPr>
          <p:cNvPr id="8" name="AutoShape 2" descr="[公式]">
            <a:extLst>
              <a:ext uri="{FF2B5EF4-FFF2-40B4-BE49-F238E27FC236}">
                <a16:creationId xmlns:a16="http://schemas.microsoft.com/office/drawing/2014/main" id="{4D785309-2016-6C45-BC60-85DB48198CEA}"/>
              </a:ext>
            </a:extLst>
          </p:cNvPr>
          <p:cNvSpPr>
            <a:spLocks noChangeAspect="1" noChangeArrowheads="1"/>
          </p:cNvSpPr>
          <p:nvPr/>
        </p:nvSpPr>
        <p:spPr bwMode="auto">
          <a:xfrm>
            <a:off x="10440988" y="493231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3" descr="[公式]">
            <a:extLst>
              <a:ext uri="{FF2B5EF4-FFF2-40B4-BE49-F238E27FC236}">
                <a16:creationId xmlns:a16="http://schemas.microsoft.com/office/drawing/2014/main" id="{03A09E87-A9D1-2B44-8119-E2BBC8BC52C8}"/>
              </a:ext>
            </a:extLst>
          </p:cNvPr>
          <p:cNvSpPr>
            <a:spLocks noChangeAspect="1" noChangeArrowheads="1"/>
          </p:cNvSpPr>
          <p:nvPr/>
        </p:nvSpPr>
        <p:spPr bwMode="auto">
          <a:xfrm>
            <a:off x="11256963" y="493231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文本框 15">
            <a:extLst>
              <a:ext uri="{FF2B5EF4-FFF2-40B4-BE49-F238E27FC236}">
                <a16:creationId xmlns:a16="http://schemas.microsoft.com/office/drawing/2014/main" id="{CD1DE72F-32AE-DB44-BC83-27F00A855411}"/>
              </a:ext>
            </a:extLst>
          </p:cNvPr>
          <p:cNvSpPr txBox="1"/>
          <p:nvPr/>
        </p:nvSpPr>
        <p:spPr>
          <a:xfrm>
            <a:off x="6450172" y="1956545"/>
            <a:ext cx="4770300" cy="461665"/>
          </a:xfrm>
          <a:prstGeom prst="rect">
            <a:avLst/>
          </a:prstGeom>
          <a:noFill/>
        </p:spPr>
        <p:txBody>
          <a:bodyPr wrap="square" rtlCol="0">
            <a:spAutoFit/>
          </a:bodyPr>
          <a:lstStyle/>
          <a:p>
            <a:r>
              <a:rPr lang="zh-CN" altLang="en-US" sz="2400" dirty="0">
                <a:solidFill>
                  <a:srgbClr val="002060"/>
                </a:solidFill>
                <a:latin typeface="Microsoft YaHei" panose="020B0503020204020204" pitchFamily="34" charset="-122"/>
                <a:ea typeface="Microsoft YaHei" panose="020B0503020204020204" pitchFamily="34" charset="-122"/>
              </a:rPr>
              <a:t>历史梯度平方的衰减均值：二阶矩</a:t>
            </a:r>
            <a:endParaRPr lang="en-US" altLang="zh-CN" sz="2400" dirty="0">
              <a:solidFill>
                <a:srgbClr val="00206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372258E-73E0-1049-9906-C83A181C29FB}"/>
                  </a:ext>
                </a:extLst>
              </p:cNvPr>
              <p:cNvSpPr/>
              <p:nvPr/>
            </p:nvSpPr>
            <p:spPr>
              <a:xfrm>
                <a:off x="2767694" y="3463138"/>
                <a:ext cx="2436501" cy="1088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smtClean="0">
                              <a:solidFill>
                                <a:srgbClr val="09405E"/>
                              </a:solidFill>
                              <a:latin typeface="Cambria Math" panose="02040503050406030204" pitchFamily="18" charset="0"/>
                              <a:ea typeface="微软雅黑" panose="020B0503020204020204" pitchFamily="34" charset="-122"/>
                            </a:rPr>
                          </m:ctrlPr>
                        </m:sSupPr>
                        <m:e>
                          <m:acc>
                            <m:accPr>
                              <m:chr m:val="̂"/>
                              <m:ctrlPr>
                                <a:rPr lang="zh-CN" altLang="en-US" sz="2800" i="1" smtClean="0">
                                  <a:solidFill>
                                    <a:srgbClr val="09405E"/>
                                  </a:solidFill>
                                  <a:latin typeface="Cambria Math" panose="02040503050406030204" pitchFamily="18" charset="0"/>
                                  <a:ea typeface="微软雅黑" panose="020B0503020204020204" pitchFamily="34" charset="-122"/>
                                </a:rPr>
                              </m:ctrlPr>
                            </m:accPr>
                            <m:e>
                              <m:r>
                                <a:rPr lang="zh-CN" altLang="en-US" sz="2800">
                                  <a:solidFill>
                                    <a:srgbClr val="09405E"/>
                                  </a:solidFill>
                                  <a:latin typeface="Cambria Math" charset="0"/>
                                  <a:ea typeface="微软雅黑" panose="020B0503020204020204" pitchFamily="34" charset="-122"/>
                                </a:rPr>
                                <m:t>𝒗</m:t>
                              </m:r>
                            </m:e>
                          </m:acc>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f>
                        <m:fPr>
                          <m:ctrlPr>
                            <a:rPr lang="en-US" altLang="zh-CN" sz="2800" i="1" smtClean="0">
                              <a:solidFill>
                                <a:srgbClr val="09405E"/>
                              </a:solidFill>
                              <a:latin typeface="Cambria Math" panose="02040503050406030204" pitchFamily="18" charset="0"/>
                              <a:ea typeface="微软雅黑" panose="020B0503020204020204" pitchFamily="34" charset="-122"/>
                            </a:rPr>
                          </m:ctrlPr>
                        </m:fPr>
                        <m:num>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zh-CN" altLang="en-US" sz="2800">
                                  <a:solidFill>
                                    <a:srgbClr val="09405E"/>
                                  </a:solidFill>
                                  <a:latin typeface="Cambria Math" charset="0"/>
                                  <a:ea typeface="微软雅黑" panose="020B0503020204020204" pitchFamily="34" charset="-122"/>
                                </a:rPr>
                                <m:t>𝒗</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num>
                        <m:den>
                          <m:r>
                            <a:rPr lang="en-US" altLang="zh-CN" sz="2800" b="0" i="1" smtClean="0">
                              <a:solidFill>
                                <a:srgbClr val="09405E"/>
                              </a:solidFill>
                              <a:latin typeface="Cambria Math" panose="02040503050406030204" pitchFamily="18" charset="0"/>
                              <a:ea typeface="微软雅黑" panose="020B0503020204020204" pitchFamily="34" charset="-122"/>
                            </a:rPr>
                            <m:t>1−</m:t>
                          </m:r>
                          <m:sSubSup>
                            <m:sSubSupPr>
                              <m:ctrlPr>
                                <a:rPr lang="en-US" altLang="zh-CN" sz="2800" b="0" i="1" smtClean="0">
                                  <a:solidFill>
                                    <a:srgbClr val="09405E"/>
                                  </a:solidFill>
                                  <a:latin typeface="Cambria Math" panose="02040503050406030204" pitchFamily="18" charset="0"/>
                                  <a:ea typeface="微软雅黑" panose="020B0503020204020204" pitchFamily="34" charset="-122"/>
                                </a:rPr>
                              </m:ctrlPr>
                            </m:sSubSupPr>
                            <m:e>
                              <m:r>
                                <a:rPr lang="en-US" altLang="zh-CN" sz="2800" b="0" i="1" smtClean="0">
                                  <a:solidFill>
                                    <a:srgbClr val="09405E"/>
                                  </a:solidFill>
                                  <a:latin typeface="Cambria Math" panose="02040503050406030204" pitchFamily="18" charset="0"/>
                                  <a:ea typeface="Cambria Math" panose="02040503050406030204" pitchFamily="18" charset="0"/>
                                </a:rPr>
                                <m:t>𝜌</m:t>
                              </m:r>
                            </m:e>
                            <m:sub>
                              <m:r>
                                <a:rPr lang="en-US" altLang="zh-CN" sz="2800" b="0" i="1" smtClean="0">
                                  <a:solidFill>
                                    <a:srgbClr val="09405E"/>
                                  </a:solidFill>
                                  <a:latin typeface="Cambria Math" panose="02040503050406030204" pitchFamily="18" charset="0"/>
                                  <a:ea typeface="微软雅黑" panose="020B0503020204020204" pitchFamily="34" charset="-122"/>
                                </a:rPr>
                                <m:t>1</m:t>
                              </m:r>
                            </m:sub>
                            <m:sup>
                              <m:r>
                                <a:rPr lang="en-US" altLang="zh-CN" sz="2800" b="0" i="1" smtClean="0">
                                  <a:solidFill>
                                    <a:srgbClr val="09405E"/>
                                  </a:solidFill>
                                  <a:latin typeface="Cambria Math" panose="02040503050406030204" pitchFamily="18" charset="0"/>
                                  <a:ea typeface="微软雅黑" panose="020B0503020204020204" pitchFamily="34" charset="-122"/>
                                </a:rPr>
                                <m:t>𝑡</m:t>
                              </m:r>
                            </m:sup>
                          </m:sSubSup>
                        </m:den>
                      </m:f>
                      <m:r>
                        <a:rPr lang="en-US" altLang="zh-CN" sz="2800" b="0" i="1" smtClean="0">
                          <a:solidFill>
                            <a:srgbClr val="09405E"/>
                          </a:solidFill>
                          <a:latin typeface="Cambria Math" panose="02040503050406030204" pitchFamily="18" charset="0"/>
                          <a:ea typeface="微软雅黑" panose="020B0503020204020204" pitchFamily="34" charset="-122"/>
                        </a:rPr>
                        <m:t>,</m:t>
                      </m:r>
                    </m:oMath>
                  </m:oMathPara>
                </a14:m>
                <a:endParaRPr lang="zh-CN" altLang="en-US" sz="32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8" name="矩形 17">
                <a:extLst>
                  <a:ext uri="{FF2B5EF4-FFF2-40B4-BE49-F238E27FC236}">
                    <a16:creationId xmlns:a16="http://schemas.microsoft.com/office/drawing/2014/main" id="{F372258E-73E0-1049-9906-C83A181C29FB}"/>
                  </a:ext>
                </a:extLst>
              </p:cNvPr>
              <p:cNvSpPr>
                <a:spLocks noRot="1" noChangeAspect="1" noMove="1" noResize="1" noEditPoints="1" noAdjustHandles="1" noChangeArrowheads="1" noChangeShapeType="1" noTextEdit="1"/>
              </p:cNvSpPr>
              <p:nvPr/>
            </p:nvSpPr>
            <p:spPr>
              <a:xfrm>
                <a:off x="2767694" y="3463138"/>
                <a:ext cx="2436501" cy="1088439"/>
              </a:xfrm>
              <a:prstGeom prst="rect">
                <a:avLst/>
              </a:prstGeom>
              <a:blipFill>
                <a:blip r:embed="rId7"/>
                <a:stretch>
                  <a:fillRect b="-4598"/>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5A84B9A2-3FF3-5E4F-8261-7EBC59E0A6B7}"/>
              </a:ext>
            </a:extLst>
          </p:cNvPr>
          <p:cNvSpPr/>
          <p:nvPr/>
        </p:nvSpPr>
        <p:spPr>
          <a:xfrm>
            <a:off x="1107937" y="3766398"/>
            <a:ext cx="1489510" cy="461665"/>
          </a:xfrm>
          <a:prstGeom prst="rect">
            <a:avLst/>
          </a:prstGeom>
        </p:spPr>
        <p:txBody>
          <a:bodyPr wrap="none">
            <a:spAutoFit/>
          </a:bodyPr>
          <a:lstStyle/>
          <a:p>
            <a:r>
              <a:rPr lang="zh-CN" altLang="en-US" sz="2400" dirty="0">
                <a:solidFill>
                  <a:srgbClr val="002060"/>
                </a:solidFill>
                <a:latin typeface="Microsoft YaHei" panose="020B0503020204020204" pitchFamily="34" charset="-122"/>
                <a:ea typeface="Microsoft YaHei" panose="020B0503020204020204" pitchFamily="34" charset="-122"/>
              </a:rPr>
              <a:t>偏差校正</a:t>
            </a:r>
            <a:r>
              <a:rPr lang="en-US" altLang="zh-CN" sz="2400" dirty="0">
                <a:solidFill>
                  <a:srgbClr val="002060"/>
                </a:solidFill>
                <a:latin typeface="Microsoft YaHei" panose="020B0503020204020204" pitchFamily="34" charset="-122"/>
                <a:ea typeface="Microsoft YaHei" panose="020B0503020204020204" pitchFamily="34" charset="-122"/>
              </a:rPr>
              <a:t>:</a:t>
            </a:r>
            <a:endParaRPr lang="zh-CN" altLang="en-US" sz="2400" dirty="0">
              <a:solidFill>
                <a:srgbClr val="00206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208F2F8-C525-794B-9C58-8D53790E447C}"/>
                  </a:ext>
                </a:extLst>
              </p:cNvPr>
              <p:cNvSpPr/>
              <p:nvPr/>
            </p:nvSpPr>
            <p:spPr>
              <a:xfrm>
                <a:off x="5236235" y="3529379"/>
                <a:ext cx="2364109" cy="11211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2800" i="1" smtClean="0">
                              <a:solidFill>
                                <a:srgbClr val="09405E"/>
                              </a:solidFill>
                              <a:latin typeface="Cambria Math" panose="02040503050406030204" pitchFamily="18" charset="0"/>
                              <a:ea typeface="微软雅黑" panose="020B0503020204020204" pitchFamily="34" charset="-122"/>
                            </a:rPr>
                          </m:ctrlPr>
                        </m:sSupPr>
                        <m:e>
                          <m:acc>
                            <m:accPr>
                              <m:chr m:val="̂"/>
                              <m:ctrlPr>
                                <a:rPr lang="zh-CN" altLang="en-US" sz="2800" i="1" smtClean="0">
                                  <a:solidFill>
                                    <a:srgbClr val="09405E"/>
                                  </a:solidFill>
                                  <a:latin typeface="Cambria Math" panose="02040503050406030204" pitchFamily="18" charset="0"/>
                                  <a:ea typeface="微软雅黑" panose="020B0503020204020204" pitchFamily="34" charset="-122"/>
                                </a:rPr>
                              </m:ctrlPr>
                            </m:accPr>
                            <m:e>
                              <m:r>
                                <a:rPr lang="en-US" altLang="zh-CN" sz="2800">
                                  <a:solidFill>
                                    <a:srgbClr val="09405E"/>
                                  </a:solidFill>
                                  <a:latin typeface="Cambria Math" charset="0"/>
                                  <a:ea typeface="微软雅黑" panose="020B0503020204020204" pitchFamily="34" charset="-122"/>
                                </a:rPr>
                                <m:t>𝒔</m:t>
                              </m:r>
                            </m:e>
                          </m:acc>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r>
                        <a:rPr lang="zh-CN" altLang="en-US" sz="2800">
                          <a:solidFill>
                            <a:srgbClr val="09405E"/>
                          </a:solidFill>
                          <a:latin typeface="Cambria Math" charset="0"/>
                          <a:ea typeface="微软雅黑" panose="020B0503020204020204" pitchFamily="34" charset="-122"/>
                        </a:rPr>
                        <m:t>=</m:t>
                      </m:r>
                      <m:f>
                        <m:fPr>
                          <m:ctrlPr>
                            <a:rPr lang="en-US" altLang="zh-CN" sz="2800" i="1" smtClean="0">
                              <a:solidFill>
                                <a:srgbClr val="09405E"/>
                              </a:solidFill>
                              <a:latin typeface="Cambria Math" panose="02040503050406030204" pitchFamily="18" charset="0"/>
                              <a:ea typeface="微软雅黑" panose="020B0503020204020204" pitchFamily="34" charset="-122"/>
                            </a:rPr>
                          </m:ctrlPr>
                        </m:fPr>
                        <m:num>
                          <m:sSup>
                            <m:sSupPr>
                              <m:ctrlPr>
                                <a:rPr lang="zh-CN" altLang="en-US" sz="2800" i="1">
                                  <a:solidFill>
                                    <a:srgbClr val="09405E"/>
                                  </a:solidFill>
                                  <a:latin typeface="Cambria Math" panose="02040503050406030204" pitchFamily="18" charset="0"/>
                                  <a:ea typeface="微软雅黑" panose="020B0503020204020204" pitchFamily="34" charset="-122"/>
                                </a:rPr>
                              </m:ctrlPr>
                            </m:sSupPr>
                            <m:e>
                              <m:r>
                                <a:rPr lang="en-US" altLang="zh-CN" sz="2800">
                                  <a:solidFill>
                                    <a:srgbClr val="09405E"/>
                                  </a:solidFill>
                                  <a:latin typeface="Cambria Math" charset="0"/>
                                  <a:ea typeface="微软雅黑" panose="020B0503020204020204" pitchFamily="34" charset="-122"/>
                                </a:rPr>
                                <m:t>𝒔</m:t>
                              </m:r>
                            </m:e>
                            <m:sup>
                              <m:d>
                                <m:dPr>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𝑡</m:t>
                                  </m:r>
                                </m:e>
                              </m:d>
                            </m:sup>
                          </m:sSup>
                        </m:num>
                        <m:den>
                          <m:r>
                            <a:rPr lang="en-US" altLang="zh-CN" sz="2800" b="0" i="1" smtClean="0">
                              <a:solidFill>
                                <a:srgbClr val="09405E"/>
                              </a:solidFill>
                              <a:latin typeface="Cambria Math" panose="02040503050406030204" pitchFamily="18" charset="0"/>
                              <a:ea typeface="微软雅黑" panose="020B0503020204020204" pitchFamily="34" charset="-122"/>
                            </a:rPr>
                            <m:t>1−</m:t>
                          </m:r>
                          <m:sSubSup>
                            <m:sSubSupPr>
                              <m:ctrlPr>
                                <a:rPr lang="en-US" altLang="zh-CN" sz="2800" b="0" i="1" smtClean="0">
                                  <a:solidFill>
                                    <a:srgbClr val="09405E"/>
                                  </a:solidFill>
                                  <a:latin typeface="Cambria Math" panose="02040503050406030204" pitchFamily="18" charset="0"/>
                                  <a:ea typeface="微软雅黑" panose="020B0503020204020204" pitchFamily="34" charset="-122"/>
                                </a:rPr>
                              </m:ctrlPr>
                            </m:sSubSupPr>
                            <m:e>
                              <m:r>
                                <a:rPr lang="en-US" altLang="zh-CN" sz="2800" b="0" i="1" smtClean="0">
                                  <a:solidFill>
                                    <a:srgbClr val="09405E"/>
                                  </a:solidFill>
                                  <a:latin typeface="Cambria Math" panose="02040503050406030204" pitchFamily="18" charset="0"/>
                                  <a:ea typeface="Cambria Math" panose="02040503050406030204" pitchFamily="18" charset="0"/>
                                </a:rPr>
                                <m:t>𝜌</m:t>
                              </m:r>
                            </m:e>
                            <m:sub>
                              <m:r>
                                <a:rPr lang="en-US" altLang="zh-CN" sz="2800" b="0" i="1" smtClean="0">
                                  <a:solidFill>
                                    <a:srgbClr val="09405E"/>
                                  </a:solidFill>
                                  <a:latin typeface="Cambria Math" panose="02040503050406030204" pitchFamily="18" charset="0"/>
                                  <a:ea typeface="微软雅黑" panose="020B0503020204020204" pitchFamily="34" charset="-122"/>
                                </a:rPr>
                                <m:t>2</m:t>
                              </m:r>
                            </m:sub>
                            <m:sup>
                              <m:r>
                                <a:rPr lang="en-US" altLang="zh-CN" sz="2800" i="1">
                                  <a:solidFill>
                                    <a:srgbClr val="09405E"/>
                                  </a:solidFill>
                                  <a:latin typeface="Cambria Math" panose="02040503050406030204" pitchFamily="18" charset="0"/>
                                  <a:ea typeface="微软雅黑" panose="020B0503020204020204" pitchFamily="34" charset="-122"/>
                                </a:rPr>
                                <m:t>𝑡</m:t>
                              </m:r>
                            </m:sup>
                          </m:sSubSup>
                        </m:den>
                      </m:f>
                    </m:oMath>
                  </m:oMathPara>
                </a14:m>
                <a:endParaRPr lang="zh-CN" altLang="en-US" sz="32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20" name="矩形 19">
                <a:extLst>
                  <a:ext uri="{FF2B5EF4-FFF2-40B4-BE49-F238E27FC236}">
                    <a16:creationId xmlns:a16="http://schemas.microsoft.com/office/drawing/2014/main" id="{5208F2F8-C525-794B-9C58-8D53790E447C}"/>
                  </a:ext>
                </a:extLst>
              </p:cNvPr>
              <p:cNvSpPr>
                <a:spLocks noRot="1" noChangeAspect="1" noMove="1" noResize="1" noEditPoints="1" noAdjustHandles="1" noChangeArrowheads="1" noChangeShapeType="1" noTextEdit="1"/>
              </p:cNvSpPr>
              <p:nvPr/>
            </p:nvSpPr>
            <p:spPr>
              <a:xfrm>
                <a:off x="5236235" y="3529379"/>
                <a:ext cx="2364109" cy="1121141"/>
              </a:xfrm>
              <a:prstGeom prst="rect">
                <a:avLst/>
              </a:prstGeom>
              <a:blipFill>
                <a:blip r:embed="rId8"/>
                <a:stretch>
                  <a:fillRect b="-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CFF41F1-472E-3044-B171-A3A6AE1ABCDE}"/>
                  </a:ext>
                </a:extLst>
              </p:cNvPr>
              <p:cNvSpPr/>
              <p:nvPr/>
            </p:nvSpPr>
            <p:spPr>
              <a:xfrm>
                <a:off x="9677806" y="3783893"/>
                <a:ext cx="2472536" cy="909352"/>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kumimoji="1" lang="pt-BR" altLang="zh-CN" sz="2000">
                          <a:solidFill>
                            <a:srgbClr val="09405E"/>
                          </a:solidFill>
                          <a:latin typeface="Cambria Math" charset="0"/>
                          <a:ea typeface="微软雅黑" panose="020B0503020204020204" pitchFamily="34" charset="-122"/>
                        </a:rPr>
                        <m:t>𝔼</m:t>
                      </m:r>
                      <m:d>
                        <m:dPr>
                          <m:begChr m:val="["/>
                          <m:endChr m:val="]"/>
                          <m:ctrlPr>
                            <a:rPr kumimoji="1" lang="pt-BR" altLang="zh-CN" sz="2000" i="1">
                              <a:solidFill>
                                <a:srgbClr val="09405E"/>
                              </a:solidFill>
                              <a:latin typeface="Cambria Math" panose="02040503050406030204" pitchFamily="18" charset="0"/>
                              <a:ea typeface="微软雅黑" panose="020B0503020204020204" pitchFamily="34" charset="-122"/>
                            </a:rPr>
                          </m:ctrlPr>
                        </m:dPr>
                        <m:e>
                          <m:sSup>
                            <m:sSupPr>
                              <m:ctrlPr>
                                <a:rPr lang="zh-CN" altLang="zh-CN" sz="2000" i="1">
                                  <a:solidFill>
                                    <a:srgbClr val="09405E"/>
                                  </a:solidFill>
                                  <a:latin typeface="Cambria Math" panose="02040503050406030204" pitchFamily="18" charset="0"/>
                                  <a:ea typeface="微软雅黑" panose="020B0503020204020204" pitchFamily="34" charset="-122"/>
                                </a:rPr>
                              </m:ctrlPr>
                            </m:sSupPr>
                            <m:e>
                              <m:r>
                                <a:rPr lang="en-US" altLang="zh-CN" sz="2000">
                                  <a:solidFill>
                                    <a:srgbClr val="09405E"/>
                                  </a:solidFill>
                                  <a:latin typeface="Cambria Math" charset="0"/>
                                  <a:ea typeface="微软雅黑" panose="020B0503020204020204" pitchFamily="34" charset="-122"/>
                                </a:rPr>
                                <m:t>𝒈</m:t>
                              </m:r>
                            </m:e>
                            <m:sup>
                              <m:r>
                                <a:rPr lang="en-US" altLang="zh-CN" sz="2000">
                                  <a:solidFill>
                                    <a:srgbClr val="09405E"/>
                                  </a:solidFill>
                                  <a:latin typeface="Cambria Math" charset="0"/>
                                  <a:ea typeface="微软雅黑" panose="020B0503020204020204" pitchFamily="34" charset="-122"/>
                                </a:rPr>
                                <m:t>(</m:t>
                              </m:r>
                              <m:r>
                                <a:rPr lang="en-US" altLang="zh-CN" sz="2000" i="1">
                                  <a:solidFill>
                                    <a:srgbClr val="09405E"/>
                                  </a:solidFill>
                                  <a:latin typeface="Cambria Math" panose="02040503050406030204" pitchFamily="18" charset="0"/>
                                  <a:ea typeface="微软雅黑" panose="020B0503020204020204" pitchFamily="34" charset="-122"/>
                                </a:rPr>
                                <m:t>𝑡</m:t>
                              </m:r>
                              <m:r>
                                <a:rPr lang="en-US" altLang="zh-CN" sz="2000">
                                  <a:solidFill>
                                    <a:srgbClr val="09405E"/>
                                  </a:solidFill>
                                  <a:latin typeface="Cambria Math" charset="0"/>
                                  <a:ea typeface="微软雅黑" panose="020B0503020204020204" pitchFamily="34" charset="-122"/>
                                </a:rPr>
                                <m:t>)</m:t>
                              </m:r>
                            </m:sup>
                          </m:sSup>
                        </m:e>
                      </m:d>
                      <m:r>
                        <a:rPr kumimoji="1" lang="en-US" altLang="zh-CN" sz="2000" i="1">
                          <a:solidFill>
                            <a:srgbClr val="09405E"/>
                          </a:solidFill>
                          <a:latin typeface="Cambria Math" panose="02040503050406030204" pitchFamily="18" charset="0"/>
                          <a:ea typeface="微软雅黑" panose="020B0503020204020204" pitchFamily="34" charset="-122"/>
                        </a:rPr>
                        <m:t>=</m:t>
                      </m:r>
                      <m:r>
                        <a:rPr kumimoji="1" lang="pt-BR" altLang="zh-CN" sz="2000">
                          <a:solidFill>
                            <a:srgbClr val="09405E"/>
                          </a:solidFill>
                          <a:latin typeface="Cambria Math" charset="0"/>
                          <a:ea typeface="微软雅黑" panose="020B0503020204020204" pitchFamily="34" charset="-122"/>
                        </a:rPr>
                        <m:t>𝔼</m:t>
                      </m:r>
                      <m:d>
                        <m:dPr>
                          <m:begChr m:val="["/>
                          <m:endChr m:val="]"/>
                          <m:ctrlPr>
                            <a:rPr kumimoji="1" lang="pt-BR" altLang="zh-CN" sz="2000" i="1">
                              <a:solidFill>
                                <a:srgbClr val="09405E"/>
                              </a:solidFill>
                              <a:latin typeface="Cambria Math" panose="02040503050406030204" pitchFamily="18" charset="0"/>
                              <a:ea typeface="微软雅黑" panose="020B0503020204020204" pitchFamily="34" charset="-122"/>
                            </a:rPr>
                          </m:ctrlPr>
                        </m:dPr>
                        <m:e>
                          <m:sSup>
                            <m:sSupPr>
                              <m:ctrlPr>
                                <a:rPr lang="zh-CN" altLang="en-US" sz="2000" i="1">
                                  <a:solidFill>
                                    <a:srgbClr val="09405E"/>
                                  </a:solidFill>
                                  <a:latin typeface="Cambria Math" panose="02040503050406030204" pitchFamily="18" charset="0"/>
                                  <a:ea typeface="微软雅黑" panose="020B0503020204020204" pitchFamily="34" charset="-122"/>
                                </a:rPr>
                              </m:ctrlPr>
                            </m:sSupPr>
                            <m:e>
                              <m:acc>
                                <m:accPr>
                                  <m:chr m:val="̂"/>
                                  <m:ctrlPr>
                                    <a:rPr lang="zh-CN" altLang="en-US" sz="2000" i="1">
                                      <a:solidFill>
                                        <a:srgbClr val="09405E"/>
                                      </a:solidFill>
                                      <a:latin typeface="Cambria Math" panose="02040503050406030204" pitchFamily="18" charset="0"/>
                                      <a:ea typeface="微软雅黑" panose="020B0503020204020204" pitchFamily="34" charset="-122"/>
                                    </a:rPr>
                                  </m:ctrlPr>
                                </m:accPr>
                                <m:e>
                                  <m:r>
                                    <a:rPr lang="zh-CN" altLang="en-US" sz="2000">
                                      <a:solidFill>
                                        <a:srgbClr val="09405E"/>
                                      </a:solidFill>
                                      <a:latin typeface="Cambria Math" charset="0"/>
                                      <a:ea typeface="微软雅黑" panose="020B0503020204020204" pitchFamily="34" charset="-122"/>
                                    </a:rPr>
                                    <m:t>𝒗</m:t>
                                  </m:r>
                                </m:e>
                              </m:acc>
                            </m:e>
                            <m:sup>
                              <m:d>
                                <m:dPr>
                                  <m:ctrlPr>
                                    <a:rPr lang="zh-CN" altLang="en-US" sz="2000" i="1">
                                      <a:solidFill>
                                        <a:srgbClr val="09405E"/>
                                      </a:solidFill>
                                      <a:latin typeface="Cambria Math" panose="02040503050406030204" pitchFamily="18" charset="0"/>
                                      <a:ea typeface="微软雅黑" panose="020B0503020204020204" pitchFamily="34" charset="-122"/>
                                    </a:rPr>
                                  </m:ctrlPr>
                                </m:dPr>
                                <m:e>
                                  <m:r>
                                    <a:rPr lang="zh-CN" altLang="en-US" sz="2000">
                                      <a:solidFill>
                                        <a:srgbClr val="09405E"/>
                                      </a:solidFill>
                                      <a:latin typeface="Cambria Math" charset="0"/>
                                      <a:ea typeface="微软雅黑" panose="020B0503020204020204" pitchFamily="34" charset="-122"/>
                                    </a:rPr>
                                    <m:t>𝑡</m:t>
                                  </m:r>
                                </m:e>
                              </m:d>
                            </m:sup>
                          </m:sSup>
                        </m:e>
                      </m:d>
                    </m:oMath>
                  </m:oMathPara>
                </a14:m>
                <a:endParaRPr kumimoji="1" lang="en-US" altLang="zh-CN" sz="2000" dirty="0">
                  <a:solidFill>
                    <a:srgbClr val="09405E"/>
                  </a:solidFill>
                  <a:latin typeface="Cambria Math"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kumimoji="1" lang="pt-BR" altLang="zh-CN" sz="2000" smtClean="0">
                          <a:solidFill>
                            <a:srgbClr val="09405E"/>
                          </a:solidFill>
                          <a:latin typeface="Cambria Math" charset="0"/>
                          <a:ea typeface="微软雅黑" panose="020B0503020204020204" pitchFamily="34" charset="-122"/>
                        </a:rPr>
                        <m:t>𝔼</m:t>
                      </m:r>
                      <m:d>
                        <m:dPr>
                          <m:begChr m:val="["/>
                          <m:endChr m:val="]"/>
                          <m:ctrlPr>
                            <a:rPr kumimoji="1" lang="pt-BR" altLang="zh-CN" sz="2000" i="1">
                              <a:solidFill>
                                <a:srgbClr val="09405E"/>
                              </a:solidFill>
                              <a:latin typeface="Cambria Math" panose="02040503050406030204" pitchFamily="18" charset="0"/>
                              <a:ea typeface="微软雅黑" panose="020B0503020204020204" pitchFamily="34" charset="-122"/>
                            </a:rPr>
                          </m:ctrlPr>
                        </m:dPr>
                        <m:e>
                          <m:sSup>
                            <m:sSupPr>
                              <m:ctrlPr>
                                <a:rPr kumimoji="1" lang="pt-BR" altLang="zh-CN" sz="2000" i="1" smtClean="0">
                                  <a:solidFill>
                                    <a:srgbClr val="09405E"/>
                                  </a:solidFill>
                                  <a:latin typeface="Cambria Math" panose="02040503050406030204" pitchFamily="18" charset="0"/>
                                  <a:ea typeface="微软雅黑" panose="020B0503020204020204" pitchFamily="34" charset="-122"/>
                                </a:rPr>
                              </m:ctrlPr>
                            </m:sSupPr>
                            <m:e>
                              <m:d>
                                <m:dPr>
                                  <m:ctrlPr>
                                    <a:rPr kumimoji="1" lang="pt-BR" altLang="zh-CN" sz="2000" i="1" smtClean="0">
                                      <a:solidFill>
                                        <a:srgbClr val="09405E"/>
                                      </a:solidFill>
                                      <a:latin typeface="Cambria Math" panose="02040503050406030204" pitchFamily="18" charset="0"/>
                                      <a:ea typeface="微软雅黑" panose="020B0503020204020204" pitchFamily="34" charset="-122"/>
                                    </a:rPr>
                                  </m:ctrlPr>
                                </m:dPr>
                                <m:e>
                                  <m:sSup>
                                    <m:sSupPr>
                                      <m:ctrlPr>
                                        <a:rPr lang="zh-CN" altLang="zh-CN" sz="2000" i="1">
                                          <a:solidFill>
                                            <a:srgbClr val="09405E"/>
                                          </a:solidFill>
                                          <a:latin typeface="Cambria Math" panose="02040503050406030204" pitchFamily="18" charset="0"/>
                                          <a:ea typeface="微软雅黑" panose="020B0503020204020204" pitchFamily="34" charset="-122"/>
                                        </a:rPr>
                                      </m:ctrlPr>
                                    </m:sSupPr>
                                    <m:e>
                                      <m:r>
                                        <a:rPr lang="en-US" altLang="zh-CN" sz="2000">
                                          <a:solidFill>
                                            <a:srgbClr val="09405E"/>
                                          </a:solidFill>
                                          <a:latin typeface="Cambria Math" charset="0"/>
                                          <a:ea typeface="微软雅黑" panose="020B0503020204020204" pitchFamily="34" charset="-122"/>
                                        </a:rPr>
                                        <m:t>𝒈</m:t>
                                      </m:r>
                                    </m:e>
                                    <m:sup>
                                      <m:r>
                                        <a:rPr lang="en-US" altLang="zh-CN" sz="2000">
                                          <a:solidFill>
                                            <a:srgbClr val="09405E"/>
                                          </a:solidFill>
                                          <a:latin typeface="Cambria Math" charset="0"/>
                                          <a:ea typeface="微软雅黑" panose="020B0503020204020204" pitchFamily="34" charset="-122"/>
                                        </a:rPr>
                                        <m:t>(</m:t>
                                      </m:r>
                                      <m:r>
                                        <a:rPr lang="en-US" altLang="zh-CN" sz="2000" i="1">
                                          <a:solidFill>
                                            <a:srgbClr val="09405E"/>
                                          </a:solidFill>
                                          <a:latin typeface="Cambria Math" panose="02040503050406030204" pitchFamily="18" charset="0"/>
                                          <a:ea typeface="微软雅黑" panose="020B0503020204020204" pitchFamily="34" charset="-122"/>
                                        </a:rPr>
                                        <m:t>𝑡</m:t>
                                      </m:r>
                                      <m:r>
                                        <a:rPr lang="en-US" altLang="zh-CN" sz="2000">
                                          <a:solidFill>
                                            <a:srgbClr val="09405E"/>
                                          </a:solidFill>
                                          <a:latin typeface="Cambria Math" charset="0"/>
                                          <a:ea typeface="微软雅黑" panose="020B0503020204020204" pitchFamily="34" charset="-122"/>
                                        </a:rPr>
                                        <m:t>)</m:t>
                                      </m:r>
                                    </m:sup>
                                  </m:sSup>
                                </m:e>
                              </m:d>
                            </m:e>
                            <m:sup>
                              <m:r>
                                <a:rPr kumimoji="1" lang="en-US" altLang="zh-CN" sz="2000" b="0" i="1" smtClean="0">
                                  <a:solidFill>
                                    <a:srgbClr val="09405E"/>
                                  </a:solidFill>
                                  <a:latin typeface="Cambria Math" panose="02040503050406030204" pitchFamily="18" charset="0"/>
                                  <a:ea typeface="微软雅黑" panose="020B0503020204020204" pitchFamily="34" charset="-122"/>
                                </a:rPr>
                                <m:t>2</m:t>
                              </m:r>
                            </m:sup>
                          </m:sSup>
                        </m:e>
                      </m:d>
                      <m:r>
                        <a:rPr kumimoji="1" lang="en-US" altLang="zh-CN" sz="2000" b="0" i="1" smtClean="0">
                          <a:solidFill>
                            <a:srgbClr val="09405E"/>
                          </a:solidFill>
                          <a:latin typeface="Cambria Math" panose="02040503050406030204" pitchFamily="18" charset="0"/>
                          <a:ea typeface="微软雅黑" panose="020B0503020204020204" pitchFamily="34" charset="-122"/>
                        </a:rPr>
                        <m:t>=</m:t>
                      </m:r>
                      <m:r>
                        <a:rPr kumimoji="1" lang="pt-BR" altLang="zh-CN" sz="2000">
                          <a:solidFill>
                            <a:srgbClr val="09405E"/>
                          </a:solidFill>
                          <a:latin typeface="Cambria Math" charset="0"/>
                          <a:ea typeface="微软雅黑" panose="020B0503020204020204" pitchFamily="34" charset="-122"/>
                        </a:rPr>
                        <m:t>𝔼</m:t>
                      </m:r>
                      <m:d>
                        <m:dPr>
                          <m:begChr m:val="["/>
                          <m:endChr m:val="]"/>
                          <m:ctrlPr>
                            <a:rPr kumimoji="1" lang="pt-BR" altLang="zh-CN" sz="2000" i="1">
                              <a:solidFill>
                                <a:srgbClr val="09405E"/>
                              </a:solidFill>
                              <a:latin typeface="Cambria Math" panose="02040503050406030204" pitchFamily="18" charset="0"/>
                              <a:ea typeface="微软雅黑" panose="020B0503020204020204" pitchFamily="34" charset="-122"/>
                            </a:rPr>
                          </m:ctrlPr>
                        </m:dPr>
                        <m:e>
                          <m:sSup>
                            <m:sSupPr>
                              <m:ctrlPr>
                                <a:rPr lang="zh-CN" altLang="en-US" sz="2000" i="1">
                                  <a:solidFill>
                                    <a:srgbClr val="09405E"/>
                                  </a:solidFill>
                                  <a:latin typeface="Cambria Math" panose="02040503050406030204" pitchFamily="18" charset="0"/>
                                  <a:ea typeface="微软雅黑" panose="020B0503020204020204" pitchFamily="34" charset="-122"/>
                                </a:rPr>
                              </m:ctrlPr>
                            </m:sSupPr>
                            <m:e>
                              <m:acc>
                                <m:accPr>
                                  <m:chr m:val="̂"/>
                                  <m:ctrlPr>
                                    <a:rPr lang="zh-CN" altLang="en-US" sz="2000" i="1">
                                      <a:solidFill>
                                        <a:srgbClr val="09405E"/>
                                      </a:solidFill>
                                      <a:latin typeface="Cambria Math" panose="02040503050406030204" pitchFamily="18" charset="0"/>
                                      <a:ea typeface="微软雅黑" panose="020B0503020204020204" pitchFamily="34" charset="-122"/>
                                    </a:rPr>
                                  </m:ctrlPr>
                                </m:accPr>
                                <m:e>
                                  <m:r>
                                    <a:rPr lang="en-US" altLang="zh-CN" sz="2000">
                                      <a:solidFill>
                                        <a:srgbClr val="09405E"/>
                                      </a:solidFill>
                                      <a:latin typeface="Cambria Math" charset="0"/>
                                      <a:ea typeface="微软雅黑" panose="020B0503020204020204" pitchFamily="34" charset="-122"/>
                                    </a:rPr>
                                    <m:t>𝒔</m:t>
                                  </m:r>
                                </m:e>
                              </m:acc>
                            </m:e>
                            <m:sup>
                              <m:d>
                                <m:dPr>
                                  <m:ctrlPr>
                                    <a:rPr lang="zh-CN" altLang="en-US" sz="2000" i="1">
                                      <a:solidFill>
                                        <a:srgbClr val="09405E"/>
                                      </a:solidFill>
                                      <a:latin typeface="Cambria Math" panose="02040503050406030204" pitchFamily="18" charset="0"/>
                                      <a:ea typeface="微软雅黑" panose="020B0503020204020204" pitchFamily="34" charset="-122"/>
                                    </a:rPr>
                                  </m:ctrlPr>
                                </m:dPr>
                                <m:e>
                                  <m:r>
                                    <a:rPr lang="zh-CN" altLang="en-US" sz="2000">
                                      <a:solidFill>
                                        <a:srgbClr val="09405E"/>
                                      </a:solidFill>
                                      <a:latin typeface="Cambria Math" charset="0"/>
                                      <a:ea typeface="微软雅黑" panose="020B0503020204020204" pitchFamily="34" charset="-122"/>
                                    </a:rPr>
                                    <m:t>𝑡</m:t>
                                  </m:r>
                                </m:e>
                              </m:d>
                            </m:sup>
                          </m:sSup>
                        </m:e>
                      </m:d>
                    </m:oMath>
                  </m:oMathPara>
                </a14:m>
                <a:endParaRPr lang="zh-CN" altLang="en-US" sz="2000" dirty="0"/>
              </a:p>
            </p:txBody>
          </p:sp>
        </mc:Choice>
        <mc:Fallback xmlns="">
          <p:sp>
            <p:nvSpPr>
              <p:cNvPr id="21" name="矩形 20">
                <a:extLst>
                  <a:ext uri="{FF2B5EF4-FFF2-40B4-BE49-F238E27FC236}">
                    <a16:creationId xmlns:a16="http://schemas.microsoft.com/office/drawing/2014/main" id="{7CFF41F1-472E-3044-B171-A3A6AE1ABCDE}"/>
                  </a:ext>
                </a:extLst>
              </p:cNvPr>
              <p:cNvSpPr>
                <a:spLocks noRot="1" noChangeAspect="1" noMove="1" noResize="1" noEditPoints="1" noAdjustHandles="1" noChangeArrowheads="1" noChangeShapeType="1" noTextEdit="1"/>
              </p:cNvSpPr>
              <p:nvPr/>
            </p:nvSpPr>
            <p:spPr>
              <a:xfrm>
                <a:off x="9677806" y="3783893"/>
                <a:ext cx="2472536" cy="909352"/>
              </a:xfrm>
              <a:prstGeom prst="rect">
                <a:avLst/>
              </a:prstGeom>
              <a:blipFill>
                <a:blip r:embed="rId9"/>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8559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Nadam</a:t>
            </a:r>
            <a:endParaRPr lang="en-US" altLang="zh-CN" dirty="0">
              <a:effectLst/>
            </a:endParaRPr>
          </a:p>
        </p:txBody>
      </p:sp>
      <p:sp>
        <p:nvSpPr>
          <p:cNvPr id="3" name="内容占位符 2"/>
          <p:cNvSpPr>
            <a:spLocks noGrp="1"/>
          </p:cNvSpPr>
          <p:nvPr>
            <p:ph sz="quarter" idx="10"/>
          </p:nvPr>
        </p:nvSpPr>
        <p:spPr>
          <a:xfrm>
            <a:off x="630237" y="1147763"/>
            <a:ext cx="11275251" cy="5237271"/>
          </a:xfrm>
        </p:spPr>
        <p:txBody>
          <a:bodyPr/>
          <a:lstStyle/>
          <a:p>
            <a:r>
              <a:rPr kumimoji="1" lang="zh-CN" altLang="en-US" dirty="0"/>
              <a:t> </a:t>
            </a:r>
            <a:r>
              <a:rPr lang="en-US" altLang="zh-CN" b="1" dirty="0" err="1"/>
              <a:t>Nadam</a:t>
            </a:r>
            <a:r>
              <a:rPr lang="zh-CN" altLang="en-US" b="1" dirty="0"/>
              <a:t>：</a:t>
            </a:r>
            <a:r>
              <a:rPr lang="zh-CN" altLang="en-US" dirty="0"/>
              <a:t>将</a:t>
            </a:r>
            <a:r>
              <a:rPr lang="en" altLang="zh-CN" dirty="0"/>
              <a:t>Adam</a:t>
            </a:r>
            <a:r>
              <a:rPr lang="zh-CN" altLang="en-US" dirty="0"/>
              <a:t>中关于搜索方向的部分改为使用</a:t>
            </a:r>
            <a:r>
              <a:rPr lang="en" altLang="zh-CN" dirty="0" err="1"/>
              <a:t>Nesterov</a:t>
            </a:r>
            <a:r>
              <a:rPr lang="zh-CN" altLang="en-US" dirty="0"/>
              <a:t>动量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cxnSp>
        <p:nvCxnSpPr>
          <p:cNvPr id="13" name="直线连接符 12">
            <a:extLst>
              <a:ext uri="{FF2B5EF4-FFF2-40B4-BE49-F238E27FC236}">
                <a16:creationId xmlns:a16="http://schemas.microsoft.com/office/drawing/2014/main" id="{85750D3D-5755-0640-90CE-BF6DFDB08CB8}"/>
              </a:ext>
            </a:extLst>
          </p:cNvPr>
          <p:cNvCxnSpPr/>
          <p:nvPr/>
        </p:nvCxnSpPr>
        <p:spPr bwMode="auto">
          <a:xfrm>
            <a:off x="6476036" y="1904988"/>
            <a:ext cx="12346" cy="3174695"/>
          </a:xfrm>
          <a:prstGeom prst="line">
            <a:avLst/>
          </a:prstGeom>
          <a:solidFill>
            <a:schemeClr val="accent1"/>
          </a:solidFill>
          <a:ln w="317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a:extLst>
              <a:ext uri="{FF2B5EF4-FFF2-40B4-BE49-F238E27FC236}">
                <a16:creationId xmlns:a16="http://schemas.microsoft.com/office/drawing/2014/main" id="{B5D04A36-33EB-4F4C-AE4F-3F9AE64CC72B}"/>
              </a:ext>
            </a:extLst>
          </p:cNvPr>
          <p:cNvSpPr/>
          <p:nvPr/>
        </p:nvSpPr>
        <p:spPr>
          <a:xfrm>
            <a:off x="461563" y="1904988"/>
            <a:ext cx="1561646" cy="523220"/>
          </a:xfrm>
          <a:prstGeom prst="rect">
            <a:avLst/>
          </a:prstGeom>
        </p:spPr>
        <p:txBody>
          <a:bodyPr wrap="none">
            <a:spAutoFit/>
          </a:bodyPr>
          <a:lstStyle/>
          <a:p>
            <a:r>
              <a:rPr lang="en-US" altLang="zh-CN" sz="2800" dirty="0">
                <a:solidFill>
                  <a:srgbClr val="09405E"/>
                </a:solidFill>
                <a:latin typeface="Microsoft YaHei" charset="-122"/>
                <a:ea typeface="Microsoft YaHei" charset="-122"/>
                <a:cs typeface="Microsoft YaHei" charset="-122"/>
              </a:rPr>
              <a:t>Adam</a:t>
            </a:r>
            <a:r>
              <a:rPr lang="zh-CN" altLang="en-US" sz="2800" dirty="0">
                <a:solidFill>
                  <a:srgbClr val="09405E"/>
                </a:solidFill>
                <a:latin typeface="Microsoft YaHei" charset="-122"/>
                <a:ea typeface="Microsoft YaHei" charset="-122"/>
                <a:cs typeface="Microsoft YaHei" charset="-122"/>
              </a:rPr>
              <a:t>：</a:t>
            </a:r>
          </a:p>
        </p:txBody>
      </p:sp>
      <p:sp>
        <p:nvSpPr>
          <p:cNvPr id="15" name="矩形 14">
            <a:extLst>
              <a:ext uri="{FF2B5EF4-FFF2-40B4-BE49-F238E27FC236}">
                <a16:creationId xmlns:a16="http://schemas.microsoft.com/office/drawing/2014/main" id="{05FCB6E6-4C8D-A448-944A-B0E62007AA88}"/>
              </a:ext>
            </a:extLst>
          </p:cNvPr>
          <p:cNvSpPr/>
          <p:nvPr/>
        </p:nvSpPr>
        <p:spPr>
          <a:xfrm>
            <a:off x="6638620" y="1974876"/>
            <a:ext cx="1904689" cy="523220"/>
          </a:xfrm>
          <a:prstGeom prst="rect">
            <a:avLst/>
          </a:prstGeom>
        </p:spPr>
        <p:txBody>
          <a:bodyPr wrap="none">
            <a:spAutoFit/>
          </a:bodyPr>
          <a:lstStyle/>
          <a:p>
            <a:r>
              <a:rPr lang="en-US" altLang="zh-CN" sz="2800" dirty="0" err="1">
                <a:solidFill>
                  <a:srgbClr val="09405E"/>
                </a:solidFill>
                <a:latin typeface="Microsoft YaHei" charset="-122"/>
                <a:ea typeface="Microsoft YaHei" charset="-122"/>
                <a:cs typeface="Microsoft YaHei" charset="-122"/>
              </a:rPr>
              <a:t>Nadam</a:t>
            </a:r>
            <a:r>
              <a:rPr lang="en-US" altLang="zh-CN" sz="2800" dirty="0">
                <a:solidFill>
                  <a:srgbClr val="09405E"/>
                </a:solidFill>
                <a:latin typeface="Microsoft YaHei" charset="-122"/>
                <a:ea typeface="Microsoft YaHei" charset="-122"/>
                <a:cs typeface="Microsoft YaHei" charset="-122"/>
              </a:rPr>
              <a:t> </a:t>
            </a:r>
            <a:r>
              <a:rPr lang="zh-CN" altLang="en-US" sz="2800" dirty="0">
                <a:solidFill>
                  <a:srgbClr val="09405E"/>
                </a:solidFill>
                <a:latin typeface="Microsoft YaHei" charset="-122"/>
                <a:ea typeface="Microsoft YaHei" charset="-122"/>
                <a:cs typeface="Microsoft YaHei" charset="-122"/>
              </a:rPr>
              <a:t>：</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8CB06A0-8B54-E74E-B6F3-2C6470E0B1B6}"/>
                  </a:ext>
                </a:extLst>
              </p:cNvPr>
              <p:cNvSpPr/>
              <p:nvPr/>
            </p:nvSpPr>
            <p:spPr>
              <a:xfrm>
                <a:off x="411567" y="2425412"/>
                <a:ext cx="4466159" cy="87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02060"/>
                              </a:solidFill>
                              <a:latin typeface="Cambria Math" panose="02040503050406030204" pitchFamily="18" charset="0"/>
                              <a:ea typeface="微软雅黑" panose="020B0503020204020204" pitchFamily="34" charset="-122"/>
                            </a:rPr>
                          </m:ctrlPr>
                        </m:sSupPr>
                        <m:e>
                          <m:r>
                            <a:rPr lang="en-US" altLang="zh-TW" sz="2400">
                              <a:solidFill>
                                <a:srgbClr val="002060"/>
                              </a:solidFill>
                              <a:latin typeface="Cambria Math" charset="0"/>
                              <a:ea typeface="微软雅黑" panose="020B0503020204020204" pitchFamily="34" charset="-122"/>
                            </a:rPr>
                            <m:t>𝜽</m:t>
                          </m:r>
                        </m:e>
                        <m:sup>
                          <m:r>
                            <a:rPr lang="en-US" altLang="zh-TW" sz="2400">
                              <a:solidFill>
                                <a:srgbClr val="002060"/>
                              </a:solidFill>
                              <a:latin typeface="Cambria Math" charset="0"/>
                              <a:ea typeface="微软雅黑" panose="020B0503020204020204" pitchFamily="34" charset="-122"/>
                            </a:rPr>
                            <m:t>(</m:t>
                          </m:r>
                          <m:r>
                            <a:rPr lang="en-US" altLang="zh-TW" sz="2400">
                              <a:solidFill>
                                <a:srgbClr val="002060"/>
                              </a:solidFill>
                              <a:latin typeface="Cambria Math" charset="0"/>
                              <a:ea typeface="微软雅黑" panose="020B0503020204020204" pitchFamily="34" charset="-122"/>
                            </a:rPr>
                            <m:t>𝑡</m:t>
                          </m:r>
                          <m:r>
                            <a:rPr lang="en-US" altLang="zh-TW" sz="2400">
                              <a:solidFill>
                                <a:srgbClr val="002060"/>
                              </a:solidFill>
                              <a:latin typeface="Cambria Math" charset="0"/>
                              <a:ea typeface="微软雅黑" panose="020B0503020204020204" pitchFamily="34" charset="-122"/>
                            </a:rPr>
                            <m:t>+1)</m:t>
                          </m:r>
                        </m:sup>
                      </m:sSup>
                      <m:r>
                        <a:rPr lang="en-US" altLang="zh-CN" sz="2400">
                          <a:solidFill>
                            <a:srgbClr val="002060"/>
                          </a:solidFill>
                          <a:latin typeface="Cambria Math" charset="0"/>
                          <a:ea typeface="微软雅黑" panose="020B0503020204020204" pitchFamily="34" charset="-122"/>
                        </a:rPr>
                        <m:t>=</m:t>
                      </m:r>
                      <m:sSup>
                        <m:sSupPr>
                          <m:ctrlPr>
                            <a:rPr lang="en-US" altLang="zh-TW" sz="2400" i="1">
                              <a:solidFill>
                                <a:srgbClr val="002060"/>
                              </a:solidFill>
                              <a:latin typeface="Cambria Math" panose="02040503050406030204" pitchFamily="18" charset="0"/>
                              <a:ea typeface="微软雅黑" panose="020B0503020204020204" pitchFamily="34" charset="-122"/>
                            </a:rPr>
                          </m:ctrlPr>
                        </m:sSupPr>
                        <m:e>
                          <m:r>
                            <a:rPr lang="en-US" altLang="zh-TW" sz="2400">
                              <a:solidFill>
                                <a:srgbClr val="002060"/>
                              </a:solidFill>
                              <a:latin typeface="Cambria Math" charset="0"/>
                              <a:ea typeface="微软雅黑" panose="020B0503020204020204" pitchFamily="34" charset="-122"/>
                            </a:rPr>
                            <m:t>𝜽</m:t>
                          </m:r>
                        </m:e>
                        <m:sup>
                          <m:r>
                            <a:rPr lang="en-US" altLang="zh-TW" sz="2400">
                              <a:solidFill>
                                <a:srgbClr val="002060"/>
                              </a:solidFill>
                              <a:latin typeface="Cambria Math" charset="0"/>
                              <a:ea typeface="微软雅黑" panose="020B0503020204020204" pitchFamily="34" charset="-122"/>
                            </a:rPr>
                            <m:t>(</m:t>
                          </m:r>
                          <m:r>
                            <a:rPr lang="en-US" altLang="zh-TW" sz="2400">
                              <a:solidFill>
                                <a:srgbClr val="002060"/>
                              </a:solidFill>
                              <a:latin typeface="Cambria Math" charset="0"/>
                              <a:ea typeface="微软雅黑" panose="020B0503020204020204" pitchFamily="34" charset="-122"/>
                            </a:rPr>
                            <m:t>𝑡</m:t>
                          </m:r>
                          <m:r>
                            <a:rPr lang="en-US" altLang="zh-TW" sz="2400">
                              <a:solidFill>
                                <a:srgbClr val="002060"/>
                              </a:solidFill>
                              <a:latin typeface="Cambria Math" charset="0"/>
                              <a:ea typeface="微软雅黑" panose="020B0503020204020204" pitchFamily="34" charset="-122"/>
                            </a:rPr>
                            <m:t>)</m:t>
                          </m:r>
                        </m:sup>
                      </m:sSup>
                      <m:r>
                        <a:rPr lang="en-US" altLang="zh-CN" sz="2400">
                          <a:solidFill>
                            <a:srgbClr val="002060"/>
                          </a:solidFill>
                          <a:latin typeface="Cambria Math" charset="0"/>
                          <a:ea typeface="微软雅黑" panose="020B0503020204020204" pitchFamily="34" charset="-122"/>
                        </a:rPr>
                        <m:t>−</m:t>
                      </m:r>
                      <m:f>
                        <m:fPr>
                          <m:ctrlPr>
                            <a:rPr lang="zh-CN" altLang="zh-CN" sz="2400" i="1">
                              <a:solidFill>
                                <a:srgbClr val="002060"/>
                              </a:solidFill>
                              <a:latin typeface="Cambria Math" panose="02040503050406030204" pitchFamily="18" charset="0"/>
                              <a:ea typeface="微软雅黑" panose="020B0503020204020204" pitchFamily="34" charset="-122"/>
                            </a:rPr>
                          </m:ctrlPr>
                        </m:fPr>
                        <m:num>
                          <m:r>
                            <a:rPr lang="en-US" altLang="zh-CN" sz="2400">
                              <a:solidFill>
                                <a:srgbClr val="002060"/>
                              </a:solidFill>
                              <a:latin typeface="Cambria Math" charset="0"/>
                              <a:ea typeface="微软雅黑" panose="020B0503020204020204" pitchFamily="34" charset="-122"/>
                            </a:rPr>
                            <m:t>𝜂</m:t>
                          </m:r>
                        </m:num>
                        <m:den>
                          <m:rad>
                            <m:radPr>
                              <m:degHide m:val="on"/>
                              <m:ctrlPr>
                                <a:rPr lang="zh-CN" altLang="zh-CN" sz="2400" i="1">
                                  <a:solidFill>
                                    <a:srgbClr val="002060"/>
                                  </a:solidFill>
                                  <a:latin typeface="Cambria Math" panose="02040503050406030204" pitchFamily="18" charset="0"/>
                                  <a:ea typeface="微软雅黑" panose="020B0503020204020204" pitchFamily="34" charset="-122"/>
                                </a:rPr>
                              </m:ctrlPr>
                            </m:radPr>
                            <m:deg/>
                            <m:e>
                              <m:sSup>
                                <m:sSupPr>
                                  <m:ctrlPr>
                                    <a:rPr lang="zh-CN" altLang="en-US" sz="2400" i="1" smtClean="0">
                                      <a:solidFill>
                                        <a:srgbClr val="00206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002060"/>
                                          </a:solidFill>
                                          <a:latin typeface="Cambria Math" panose="02040503050406030204" pitchFamily="18" charset="0"/>
                                          <a:ea typeface="微软雅黑" panose="020B0503020204020204" pitchFamily="34" charset="-122"/>
                                        </a:rPr>
                                      </m:ctrlPr>
                                    </m:accPr>
                                    <m:e>
                                      <m:r>
                                        <a:rPr lang="en-US" altLang="zh-CN" sz="2400">
                                          <a:solidFill>
                                            <a:srgbClr val="002060"/>
                                          </a:solidFill>
                                          <a:latin typeface="Cambria Math" charset="0"/>
                                          <a:ea typeface="微软雅黑" panose="020B0503020204020204" pitchFamily="34" charset="-122"/>
                                        </a:rPr>
                                        <m:t>𝒔</m:t>
                                      </m:r>
                                    </m:e>
                                  </m:acc>
                                </m:e>
                                <m:sup>
                                  <m:d>
                                    <m:dPr>
                                      <m:ctrlPr>
                                        <a:rPr lang="zh-CN" altLang="en-US" sz="2400" i="1">
                                          <a:solidFill>
                                            <a:srgbClr val="002060"/>
                                          </a:solidFill>
                                          <a:latin typeface="Cambria Math" panose="02040503050406030204" pitchFamily="18" charset="0"/>
                                          <a:ea typeface="微软雅黑" panose="020B0503020204020204" pitchFamily="34" charset="-122"/>
                                        </a:rPr>
                                      </m:ctrlPr>
                                    </m:dPr>
                                    <m:e>
                                      <m:r>
                                        <a:rPr lang="zh-CN" altLang="en-US" sz="2400">
                                          <a:solidFill>
                                            <a:srgbClr val="002060"/>
                                          </a:solidFill>
                                          <a:latin typeface="Cambria Math" charset="0"/>
                                          <a:ea typeface="微软雅黑" panose="020B0503020204020204" pitchFamily="34" charset="-122"/>
                                        </a:rPr>
                                        <m:t>𝑡</m:t>
                                      </m:r>
                                    </m:e>
                                  </m:d>
                                </m:sup>
                              </m:sSup>
                              <m:r>
                                <a:rPr lang="en-US" altLang="zh-CN" sz="2400">
                                  <a:solidFill>
                                    <a:srgbClr val="002060"/>
                                  </a:solidFill>
                                  <a:latin typeface="Cambria Math" charset="0"/>
                                  <a:ea typeface="微软雅黑" panose="020B0503020204020204" pitchFamily="34" charset="-122"/>
                                </a:rPr>
                                <m:t>+</m:t>
                              </m:r>
                              <m:r>
                                <a:rPr lang="en-US" altLang="zh-CN" sz="2400">
                                  <a:solidFill>
                                    <a:srgbClr val="002060"/>
                                  </a:solidFill>
                                  <a:latin typeface="Cambria Math" charset="0"/>
                                  <a:ea typeface="微软雅黑" panose="020B0503020204020204" pitchFamily="34" charset="-122"/>
                                </a:rPr>
                                <m:t>𝜖</m:t>
                              </m:r>
                            </m:e>
                          </m:rad>
                        </m:den>
                      </m:f>
                      <m:r>
                        <a:rPr lang="en-US" altLang="zh-CN" sz="2400">
                          <a:solidFill>
                            <a:srgbClr val="002060"/>
                          </a:solidFill>
                          <a:latin typeface="Cambria Math" charset="0"/>
                          <a:ea typeface="微软雅黑" panose="020B0503020204020204" pitchFamily="34" charset="-122"/>
                        </a:rPr>
                        <m:t>⊙</m:t>
                      </m:r>
                      <m:sSup>
                        <m:sSupPr>
                          <m:ctrlPr>
                            <a:rPr lang="zh-CN" altLang="en-US" sz="2400" i="1" smtClean="0">
                              <a:solidFill>
                                <a:srgbClr val="00206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002060"/>
                                  </a:solidFill>
                                  <a:latin typeface="Cambria Math" panose="02040503050406030204" pitchFamily="18" charset="0"/>
                                  <a:ea typeface="微软雅黑" panose="020B0503020204020204" pitchFamily="34" charset="-122"/>
                                </a:rPr>
                              </m:ctrlPr>
                            </m:accPr>
                            <m:e>
                              <m:r>
                                <a:rPr lang="zh-CN" altLang="en-US" sz="2400">
                                  <a:solidFill>
                                    <a:srgbClr val="002060"/>
                                  </a:solidFill>
                                  <a:latin typeface="Cambria Math" charset="0"/>
                                  <a:ea typeface="微软雅黑" panose="020B0503020204020204" pitchFamily="34" charset="-122"/>
                                </a:rPr>
                                <m:t>𝒗</m:t>
                              </m:r>
                            </m:e>
                          </m:acc>
                        </m:e>
                        <m:sup>
                          <m:d>
                            <m:dPr>
                              <m:ctrlPr>
                                <a:rPr lang="zh-CN" altLang="en-US" sz="2400" i="1">
                                  <a:solidFill>
                                    <a:srgbClr val="002060"/>
                                  </a:solidFill>
                                  <a:latin typeface="Cambria Math" panose="02040503050406030204" pitchFamily="18" charset="0"/>
                                  <a:ea typeface="微软雅黑" panose="020B0503020204020204" pitchFamily="34" charset="-122"/>
                                </a:rPr>
                              </m:ctrlPr>
                            </m:dPr>
                            <m:e>
                              <m:r>
                                <a:rPr lang="zh-CN" altLang="en-US" sz="2400">
                                  <a:solidFill>
                                    <a:srgbClr val="002060"/>
                                  </a:solidFill>
                                  <a:latin typeface="Cambria Math" charset="0"/>
                                  <a:ea typeface="微软雅黑" panose="020B0503020204020204" pitchFamily="34" charset="-122"/>
                                </a:rPr>
                                <m:t>𝑡</m:t>
                              </m:r>
                            </m:e>
                          </m:d>
                        </m:sup>
                      </m:sSup>
                    </m:oMath>
                  </m:oMathPara>
                </a14:m>
                <a:endParaRPr lang="zh-CN" altLang="en-US" sz="2400" dirty="0">
                  <a:solidFill>
                    <a:srgbClr val="002060"/>
                  </a:solidFill>
                  <a:latin typeface="微软雅黑" panose="020B0503020204020204" pitchFamily="34" charset="-122"/>
                  <a:ea typeface="微软雅黑" panose="020B0503020204020204" pitchFamily="34" charset="-122"/>
                </a:endParaRPr>
              </a:p>
            </p:txBody>
          </p:sp>
        </mc:Choice>
        <mc:Fallback xmlns="">
          <p:sp>
            <p:nvSpPr>
              <p:cNvPr id="21" name="矩形 20">
                <a:extLst>
                  <a:ext uri="{FF2B5EF4-FFF2-40B4-BE49-F238E27FC236}">
                    <a16:creationId xmlns:a16="http://schemas.microsoft.com/office/drawing/2014/main" id="{48CB06A0-8B54-E74E-B6F3-2C6470E0B1B6}"/>
                  </a:ext>
                </a:extLst>
              </p:cNvPr>
              <p:cNvSpPr>
                <a:spLocks noRot="1" noChangeAspect="1" noMove="1" noResize="1" noEditPoints="1" noAdjustHandles="1" noChangeArrowheads="1" noChangeShapeType="1" noTextEdit="1"/>
              </p:cNvSpPr>
              <p:nvPr/>
            </p:nvSpPr>
            <p:spPr>
              <a:xfrm>
                <a:off x="411567" y="2425412"/>
                <a:ext cx="4466159" cy="879728"/>
              </a:xfrm>
              <a:prstGeom prst="rect">
                <a:avLst/>
              </a:prstGeom>
              <a:blipFill>
                <a:blip r:embed="rId2"/>
                <a:stretch>
                  <a:fillRect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E41660A-0340-F744-94AF-8BD0AA73B683}"/>
                  </a:ext>
                </a:extLst>
              </p:cNvPr>
              <p:cNvSpPr/>
              <p:nvPr/>
            </p:nvSpPr>
            <p:spPr>
              <a:xfrm>
                <a:off x="286512" y="3638966"/>
                <a:ext cx="6384312" cy="980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smtClean="0">
                          <a:solidFill>
                            <a:srgbClr val="002060"/>
                          </a:solidFill>
                          <a:latin typeface="Cambria Math" charset="0"/>
                          <a:ea typeface="微软雅黑" panose="020B0503020204020204" pitchFamily="34" charset="-122"/>
                        </a:rPr>
                        <m:t>=</m:t>
                      </m:r>
                      <m:sSup>
                        <m:sSupPr>
                          <m:ctrlPr>
                            <a:rPr lang="en-US" altLang="zh-TW" sz="2400" i="1">
                              <a:solidFill>
                                <a:srgbClr val="002060"/>
                              </a:solidFill>
                              <a:latin typeface="Cambria Math" panose="02040503050406030204" pitchFamily="18" charset="0"/>
                              <a:ea typeface="微软雅黑" panose="020B0503020204020204" pitchFamily="34" charset="-122"/>
                            </a:rPr>
                          </m:ctrlPr>
                        </m:sSupPr>
                        <m:e>
                          <m:r>
                            <a:rPr lang="en-US" altLang="zh-TW" sz="2400">
                              <a:solidFill>
                                <a:srgbClr val="002060"/>
                              </a:solidFill>
                              <a:latin typeface="Cambria Math" charset="0"/>
                              <a:ea typeface="微软雅黑" panose="020B0503020204020204" pitchFamily="34" charset="-122"/>
                            </a:rPr>
                            <m:t>𝜽</m:t>
                          </m:r>
                        </m:e>
                        <m:sup>
                          <m:r>
                            <a:rPr lang="en-US" altLang="zh-TW" sz="2400">
                              <a:solidFill>
                                <a:srgbClr val="002060"/>
                              </a:solidFill>
                              <a:latin typeface="Cambria Math" charset="0"/>
                              <a:ea typeface="微软雅黑" panose="020B0503020204020204" pitchFamily="34" charset="-122"/>
                            </a:rPr>
                            <m:t>(</m:t>
                          </m:r>
                          <m:r>
                            <a:rPr lang="en-US" altLang="zh-TW" sz="2400">
                              <a:solidFill>
                                <a:srgbClr val="002060"/>
                              </a:solidFill>
                              <a:latin typeface="Cambria Math" charset="0"/>
                              <a:ea typeface="微软雅黑" panose="020B0503020204020204" pitchFamily="34" charset="-122"/>
                            </a:rPr>
                            <m:t>𝑡</m:t>
                          </m:r>
                          <m:r>
                            <a:rPr lang="en-US" altLang="zh-TW" sz="2400">
                              <a:solidFill>
                                <a:srgbClr val="002060"/>
                              </a:solidFill>
                              <a:latin typeface="Cambria Math" charset="0"/>
                              <a:ea typeface="微软雅黑" panose="020B0503020204020204" pitchFamily="34" charset="-122"/>
                            </a:rPr>
                            <m:t>)</m:t>
                          </m:r>
                        </m:sup>
                      </m:sSup>
                      <m:r>
                        <a:rPr lang="en-US" altLang="zh-CN" sz="2400">
                          <a:solidFill>
                            <a:srgbClr val="002060"/>
                          </a:solidFill>
                          <a:latin typeface="Cambria Math" charset="0"/>
                          <a:ea typeface="微软雅黑" panose="020B0503020204020204" pitchFamily="34" charset="-122"/>
                        </a:rPr>
                        <m:t>−</m:t>
                      </m:r>
                      <m:f>
                        <m:fPr>
                          <m:ctrlPr>
                            <a:rPr lang="zh-CN" altLang="zh-CN" sz="2400" i="1">
                              <a:solidFill>
                                <a:srgbClr val="002060"/>
                              </a:solidFill>
                              <a:latin typeface="Cambria Math" panose="02040503050406030204" pitchFamily="18" charset="0"/>
                              <a:ea typeface="微软雅黑" panose="020B0503020204020204" pitchFamily="34" charset="-122"/>
                            </a:rPr>
                          </m:ctrlPr>
                        </m:fPr>
                        <m:num>
                          <m:r>
                            <a:rPr lang="en-US" altLang="zh-CN" sz="2400">
                              <a:solidFill>
                                <a:srgbClr val="002060"/>
                              </a:solidFill>
                              <a:latin typeface="Cambria Math" charset="0"/>
                              <a:ea typeface="微软雅黑" panose="020B0503020204020204" pitchFamily="34" charset="-122"/>
                            </a:rPr>
                            <m:t>𝜂</m:t>
                          </m:r>
                        </m:num>
                        <m:den>
                          <m:rad>
                            <m:radPr>
                              <m:degHide m:val="on"/>
                              <m:ctrlPr>
                                <a:rPr lang="zh-CN" altLang="zh-CN" sz="2400" i="1">
                                  <a:solidFill>
                                    <a:srgbClr val="002060"/>
                                  </a:solidFill>
                                  <a:latin typeface="Cambria Math" panose="02040503050406030204" pitchFamily="18" charset="0"/>
                                  <a:ea typeface="微软雅黑" panose="020B0503020204020204" pitchFamily="34" charset="-122"/>
                                </a:rPr>
                              </m:ctrlPr>
                            </m:radPr>
                            <m:deg/>
                            <m:e>
                              <m:sSup>
                                <m:sSupPr>
                                  <m:ctrlPr>
                                    <a:rPr lang="zh-CN" altLang="en-US" sz="2400" i="1" smtClean="0">
                                      <a:solidFill>
                                        <a:srgbClr val="00206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002060"/>
                                          </a:solidFill>
                                          <a:latin typeface="Cambria Math" panose="02040503050406030204" pitchFamily="18" charset="0"/>
                                          <a:ea typeface="微软雅黑" panose="020B0503020204020204" pitchFamily="34" charset="-122"/>
                                        </a:rPr>
                                      </m:ctrlPr>
                                    </m:accPr>
                                    <m:e>
                                      <m:r>
                                        <a:rPr lang="en-US" altLang="zh-CN" sz="2400">
                                          <a:solidFill>
                                            <a:srgbClr val="002060"/>
                                          </a:solidFill>
                                          <a:latin typeface="Cambria Math" charset="0"/>
                                          <a:ea typeface="微软雅黑" panose="020B0503020204020204" pitchFamily="34" charset="-122"/>
                                        </a:rPr>
                                        <m:t>𝒔</m:t>
                                      </m:r>
                                    </m:e>
                                  </m:acc>
                                </m:e>
                                <m:sup>
                                  <m:d>
                                    <m:dPr>
                                      <m:ctrlPr>
                                        <a:rPr lang="zh-CN" altLang="en-US" sz="2400" i="1">
                                          <a:solidFill>
                                            <a:srgbClr val="002060"/>
                                          </a:solidFill>
                                          <a:latin typeface="Cambria Math" panose="02040503050406030204" pitchFamily="18" charset="0"/>
                                          <a:ea typeface="微软雅黑" panose="020B0503020204020204" pitchFamily="34" charset="-122"/>
                                        </a:rPr>
                                      </m:ctrlPr>
                                    </m:dPr>
                                    <m:e>
                                      <m:r>
                                        <a:rPr lang="zh-CN" altLang="en-US" sz="2400">
                                          <a:solidFill>
                                            <a:srgbClr val="002060"/>
                                          </a:solidFill>
                                          <a:latin typeface="Cambria Math" charset="0"/>
                                          <a:ea typeface="微软雅黑" panose="020B0503020204020204" pitchFamily="34" charset="-122"/>
                                        </a:rPr>
                                        <m:t>𝑡</m:t>
                                      </m:r>
                                    </m:e>
                                  </m:d>
                                </m:sup>
                              </m:sSup>
                              <m:r>
                                <a:rPr lang="en-US" altLang="zh-CN" sz="2400">
                                  <a:solidFill>
                                    <a:srgbClr val="002060"/>
                                  </a:solidFill>
                                  <a:latin typeface="Cambria Math" charset="0"/>
                                  <a:ea typeface="微软雅黑" panose="020B0503020204020204" pitchFamily="34" charset="-122"/>
                                </a:rPr>
                                <m:t>+</m:t>
                              </m:r>
                              <m:r>
                                <a:rPr lang="en-US" altLang="zh-CN" sz="2400">
                                  <a:solidFill>
                                    <a:srgbClr val="002060"/>
                                  </a:solidFill>
                                  <a:latin typeface="Cambria Math" charset="0"/>
                                  <a:ea typeface="微软雅黑" panose="020B0503020204020204" pitchFamily="34" charset="-122"/>
                                </a:rPr>
                                <m:t>𝜖</m:t>
                              </m:r>
                            </m:e>
                          </m:rad>
                        </m:den>
                      </m:f>
                      <m:r>
                        <a:rPr lang="en-US" altLang="zh-CN" sz="2400">
                          <a:solidFill>
                            <a:srgbClr val="002060"/>
                          </a:solidFill>
                          <a:latin typeface="Cambria Math" charset="0"/>
                          <a:ea typeface="微软雅黑" panose="020B0503020204020204" pitchFamily="34" charset="-122"/>
                        </a:rPr>
                        <m:t>⊙</m:t>
                      </m:r>
                      <m:d>
                        <m:dPr>
                          <m:ctrlPr>
                            <a:rPr lang="en-US" altLang="zh-CN" sz="2400" i="1" smtClean="0">
                              <a:solidFill>
                                <a:srgbClr val="002060"/>
                              </a:solidFill>
                              <a:latin typeface="Cambria Math" panose="02040503050406030204" pitchFamily="18" charset="0"/>
                              <a:ea typeface="微软雅黑" panose="020B0503020204020204" pitchFamily="34" charset="-122"/>
                            </a:rPr>
                          </m:ctrlPr>
                        </m:dPr>
                        <m:e>
                          <m:sSub>
                            <m:sSubPr>
                              <m:ctrlPr>
                                <a:rPr lang="zh-CN" altLang="en-US" sz="2400" i="1">
                                  <a:solidFill>
                                    <a:srgbClr val="002060"/>
                                  </a:solidFill>
                                  <a:latin typeface="Cambria Math" panose="02040503050406030204" pitchFamily="18" charset="0"/>
                                  <a:ea typeface="微软雅黑" panose="020B0503020204020204" pitchFamily="34" charset="-122"/>
                                </a:rPr>
                              </m:ctrlPr>
                            </m:sSubPr>
                            <m:e>
                              <m:r>
                                <a:rPr lang="zh-CN" altLang="en-US" sz="2400">
                                  <a:solidFill>
                                    <a:srgbClr val="002060"/>
                                  </a:solidFill>
                                  <a:latin typeface="Cambria Math" charset="0"/>
                                  <a:ea typeface="微软雅黑" panose="020B0503020204020204" pitchFamily="34" charset="-122"/>
                                </a:rPr>
                                <m:t>𝜌</m:t>
                              </m:r>
                            </m:e>
                            <m:sub>
                              <m:r>
                                <a:rPr lang="en-US" altLang="zh-CN" sz="2400">
                                  <a:solidFill>
                                    <a:srgbClr val="002060"/>
                                  </a:solidFill>
                                  <a:latin typeface="Cambria Math" panose="02040503050406030204" pitchFamily="18" charset="0"/>
                                  <a:ea typeface="微软雅黑" panose="020B0503020204020204" pitchFamily="34" charset="-122"/>
                                </a:rPr>
                                <m:t>1</m:t>
                              </m:r>
                            </m:sub>
                          </m:sSub>
                          <m:sSup>
                            <m:sSupPr>
                              <m:ctrlPr>
                                <a:rPr lang="zh-CN" altLang="en-US" sz="2400" i="1" smtClean="0">
                                  <a:solidFill>
                                    <a:srgbClr val="C0000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C00000"/>
                                      </a:solidFill>
                                      <a:latin typeface="Cambria Math" panose="02040503050406030204" pitchFamily="18" charset="0"/>
                                      <a:ea typeface="微软雅黑" panose="020B0503020204020204" pitchFamily="34" charset="-122"/>
                                    </a:rPr>
                                  </m:ctrlPr>
                                </m:accPr>
                                <m:e>
                                  <m:r>
                                    <a:rPr lang="zh-CN" altLang="en-US" sz="2400">
                                      <a:solidFill>
                                        <a:srgbClr val="C00000"/>
                                      </a:solidFill>
                                      <a:latin typeface="Cambria Math" charset="0"/>
                                      <a:ea typeface="微软雅黑" panose="020B0503020204020204" pitchFamily="34" charset="-122"/>
                                    </a:rPr>
                                    <m:t>𝒗</m:t>
                                  </m:r>
                                </m:e>
                              </m:acc>
                            </m:e>
                            <m:sup>
                              <m:d>
                                <m:dPr>
                                  <m:ctrlPr>
                                    <a:rPr lang="zh-CN" altLang="en-US" sz="2400" i="1">
                                      <a:solidFill>
                                        <a:srgbClr val="C00000"/>
                                      </a:solidFill>
                                      <a:latin typeface="Cambria Math" panose="02040503050406030204" pitchFamily="18" charset="0"/>
                                      <a:ea typeface="微软雅黑" panose="020B0503020204020204" pitchFamily="34" charset="-122"/>
                                    </a:rPr>
                                  </m:ctrlPr>
                                </m:dPr>
                                <m:e>
                                  <m:r>
                                    <a:rPr lang="zh-CN" altLang="en-US" sz="2400">
                                      <a:solidFill>
                                        <a:srgbClr val="C00000"/>
                                      </a:solidFill>
                                      <a:latin typeface="Cambria Math" charset="0"/>
                                      <a:ea typeface="微软雅黑" panose="020B0503020204020204" pitchFamily="34" charset="-122"/>
                                    </a:rPr>
                                    <m:t>𝑡</m:t>
                                  </m:r>
                                  <m:r>
                                    <a:rPr lang="en-US" altLang="zh-CN" sz="2400" b="0" i="0" smtClean="0">
                                      <a:solidFill>
                                        <a:srgbClr val="C00000"/>
                                      </a:solidFill>
                                      <a:latin typeface="Cambria Math" panose="02040503050406030204" pitchFamily="18" charset="0"/>
                                      <a:ea typeface="微软雅黑" panose="020B0503020204020204" pitchFamily="34" charset="-122"/>
                                    </a:rPr>
                                    <m:t>−1</m:t>
                                  </m:r>
                                </m:e>
                              </m:d>
                            </m:sup>
                          </m:sSup>
                          <m:r>
                            <a:rPr lang="en-US" altLang="zh-CN" sz="2400" b="0" i="1" smtClean="0">
                              <a:solidFill>
                                <a:srgbClr val="002060"/>
                              </a:solidFill>
                              <a:latin typeface="Cambria Math" panose="02040503050406030204" pitchFamily="18" charset="0"/>
                              <a:ea typeface="微软雅黑" panose="020B0503020204020204" pitchFamily="34" charset="-122"/>
                            </a:rPr>
                            <m:t>+</m:t>
                          </m:r>
                          <m:f>
                            <m:fPr>
                              <m:ctrlPr>
                                <a:rPr lang="en-US" altLang="zh-CN" sz="2400" b="0" i="1" smtClean="0">
                                  <a:solidFill>
                                    <a:srgbClr val="002060"/>
                                  </a:solidFill>
                                  <a:latin typeface="Cambria Math" panose="02040503050406030204" pitchFamily="18" charset="0"/>
                                  <a:ea typeface="微软雅黑" panose="020B0503020204020204" pitchFamily="34" charset="-122"/>
                                </a:rPr>
                              </m:ctrlPr>
                            </m:fPr>
                            <m:num>
                              <m:r>
                                <a:rPr lang="en-US" altLang="zh-CN" sz="2400" b="0" i="1" smtClean="0">
                                  <a:solidFill>
                                    <a:srgbClr val="002060"/>
                                  </a:solidFill>
                                  <a:latin typeface="Cambria Math" panose="02040503050406030204" pitchFamily="18" charset="0"/>
                                  <a:ea typeface="微软雅黑" panose="020B0503020204020204" pitchFamily="34" charset="-122"/>
                                </a:rPr>
                                <m:t>1−</m:t>
                              </m:r>
                              <m:sSub>
                                <m:sSubPr>
                                  <m:ctrlPr>
                                    <a:rPr lang="zh-CN" altLang="en-US" sz="2400" i="1">
                                      <a:solidFill>
                                        <a:srgbClr val="002060"/>
                                      </a:solidFill>
                                      <a:latin typeface="Cambria Math" panose="02040503050406030204" pitchFamily="18" charset="0"/>
                                      <a:ea typeface="微软雅黑" panose="020B0503020204020204" pitchFamily="34" charset="-122"/>
                                    </a:rPr>
                                  </m:ctrlPr>
                                </m:sSubPr>
                                <m:e>
                                  <m:r>
                                    <a:rPr lang="zh-CN" altLang="en-US" sz="2400">
                                      <a:solidFill>
                                        <a:srgbClr val="002060"/>
                                      </a:solidFill>
                                      <a:latin typeface="Cambria Math" charset="0"/>
                                      <a:ea typeface="微软雅黑" panose="020B0503020204020204" pitchFamily="34" charset="-122"/>
                                    </a:rPr>
                                    <m:t>𝜌</m:t>
                                  </m:r>
                                </m:e>
                                <m:sub>
                                  <m:r>
                                    <a:rPr lang="en-US" altLang="zh-CN" sz="2400">
                                      <a:solidFill>
                                        <a:srgbClr val="002060"/>
                                      </a:solidFill>
                                      <a:latin typeface="Cambria Math" panose="02040503050406030204" pitchFamily="18" charset="0"/>
                                      <a:ea typeface="微软雅黑" panose="020B0503020204020204" pitchFamily="34" charset="-122"/>
                                    </a:rPr>
                                    <m:t>1</m:t>
                                  </m:r>
                                </m:sub>
                              </m:sSub>
                            </m:num>
                            <m:den>
                              <m:r>
                                <a:rPr lang="en-US" altLang="zh-CN" sz="2400" i="1">
                                  <a:solidFill>
                                    <a:srgbClr val="002060"/>
                                  </a:solidFill>
                                  <a:latin typeface="Cambria Math" panose="02040503050406030204" pitchFamily="18" charset="0"/>
                                  <a:ea typeface="微软雅黑" panose="020B0503020204020204" pitchFamily="34" charset="-122"/>
                                </a:rPr>
                                <m:t>1−</m:t>
                              </m:r>
                              <m:sSubSup>
                                <m:sSubSupPr>
                                  <m:ctrlPr>
                                    <a:rPr lang="en-US" altLang="zh-CN" sz="2400" i="1">
                                      <a:solidFill>
                                        <a:srgbClr val="002060"/>
                                      </a:solidFill>
                                      <a:latin typeface="Cambria Math" panose="02040503050406030204" pitchFamily="18" charset="0"/>
                                      <a:ea typeface="微软雅黑" panose="020B0503020204020204" pitchFamily="34" charset="-122"/>
                                    </a:rPr>
                                  </m:ctrlPr>
                                </m:sSubSupPr>
                                <m:e>
                                  <m:r>
                                    <a:rPr lang="en-US" altLang="zh-CN" sz="2400" i="1">
                                      <a:solidFill>
                                        <a:srgbClr val="002060"/>
                                      </a:solidFill>
                                      <a:latin typeface="Cambria Math" panose="02040503050406030204" pitchFamily="18" charset="0"/>
                                      <a:ea typeface="Cambria Math" panose="02040503050406030204" pitchFamily="18" charset="0"/>
                                    </a:rPr>
                                    <m:t>𝜌</m:t>
                                  </m:r>
                                </m:e>
                                <m:sub>
                                  <m:r>
                                    <a:rPr lang="en-US" altLang="zh-CN" sz="2400" i="1">
                                      <a:solidFill>
                                        <a:srgbClr val="002060"/>
                                      </a:solidFill>
                                      <a:latin typeface="Cambria Math" panose="02040503050406030204" pitchFamily="18" charset="0"/>
                                      <a:ea typeface="微软雅黑" panose="020B0503020204020204" pitchFamily="34" charset="-122"/>
                                    </a:rPr>
                                    <m:t>1</m:t>
                                  </m:r>
                                </m:sub>
                                <m:sup>
                                  <m:r>
                                    <a:rPr lang="en-US" altLang="zh-CN" sz="2400" i="1">
                                      <a:solidFill>
                                        <a:srgbClr val="002060"/>
                                      </a:solidFill>
                                      <a:latin typeface="Cambria Math" panose="02040503050406030204" pitchFamily="18" charset="0"/>
                                      <a:ea typeface="微软雅黑" panose="020B0503020204020204" pitchFamily="34" charset="-122"/>
                                    </a:rPr>
                                    <m:t>𝑡</m:t>
                                  </m:r>
                                </m:sup>
                              </m:sSubSup>
                            </m:den>
                          </m:f>
                          <m:sSup>
                            <m:sSupPr>
                              <m:ctrlPr>
                                <a:rPr lang="zh-CN" altLang="zh-CN" sz="2400" i="1">
                                  <a:solidFill>
                                    <a:srgbClr val="09405E"/>
                                  </a:solidFill>
                                  <a:latin typeface="Cambria Math" panose="02040503050406030204" pitchFamily="18" charset="0"/>
                                  <a:ea typeface="微软雅黑" panose="020B0503020204020204" pitchFamily="34" charset="-122"/>
                                </a:rPr>
                              </m:ctrlPr>
                            </m:sSupPr>
                            <m:e>
                              <m:r>
                                <a:rPr lang="en-US" altLang="zh-CN" sz="2400">
                                  <a:solidFill>
                                    <a:srgbClr val="09405E"/>
                                  </a:solidFill>
                                  <a:latin typeface="Cambria Math" charset="0"/>
                                  <a:ea typeface="微软雅黑" panose="020B0503020204020204" pitchFamily="34" charset="-122"/>
                                </a:rPr>
                                <m:t>𝒈</m:t>
                              </m:r>
                            </m:e>
                            <m:sup>
                              <m:r>
                                <a:rPr lang="en-US" altLang="zh-CN" sz="2400">
                                  <a:solidFill>
                                    <a:srgbClr val="09405E"/>
                                  </a:solidFill>
                                  <a:latin typeface="Cambria Math" charset="0"/>
                                  <a:ea typeface="微软雅黑" panose="020B0503020204020204" pitchFamily="34" charset="-122"/>
                                </a:rPr>
                                <m:t>(</m:t>
                              </m:r>
                              <m:r>
                                <a:rPr lang="en-US" altLang="zh-CN" sz="2400" i="1">
                                  <a:solidFill>
                                    <a:srgbClr val="09405E"/>
                                  </a:solidFill>
                                  <a:latin typeface="Cambria Math" panose="02040503050406030204" pitchFamily="18" charset="0"/>
                                  <a:ea typeface="微软雅黑" panose="020B0503020204020204" pitchFamily="34" charset="-122"/>
                                </a:rPr>
                                <m:t>𝑡</m:t>
                              </m:r>
                              <m:r>
                                <a:rPr lang="en-US" altLang="zh-CN" sz="2400">
                                  <a:solidFill>
                                    <a:srgbClr val="09405E"/>
                                  </a:solidFill>
                                  <a:latin typeface="Cambria Math" charset="0"/>
                                  <a:ea typeface="微软雅黑" panose="020B0503020204020204" pitchFamily="34" charset="-122"/>
                                </a:rPr>
                                <m:t>)</m:t>
                              </m:r>
                            </m:sup>
                          </m:sSup>
                        </m:e>
                      </m:d>
                    </m:oMath>
                  </m:oMathPara>
                </a14:m>
                <a:endParaRPr lang="zh-CN" altLang="en-US" sz="2400" dirty="0">
                  <a:solidFill>
                    <a:srgbClr val="002060"/>
                  </a:solidFill>
                  <a:latin typeface="微软雅黑" panose="020B0503020204020204" pitchFamily="34" charset="-122"/>
                  <a:ea typeface="微软雅黑" panose="020B0503020204020204" pitchFamily="34" charset="-122"/>
                </a:endParaRPr>
              </a:p>
            </p:txBody>
          </p:sp>
        </mc:Choice>
        <mc:Fallback xmlns="">
          <p:sp>
            <p:nvSpPr>
              <p:cNvPr id="22" name="矩形 21">
                <a:extLst>
                  <a:ext uri="{FF2B5EF4-FFF2-40B4-BE49-F238E27FC236}">
                    <a16:creationId xmlns:a16="http://schemas.microsoft.com/office/drawing/2014/main" id="{FE41660A-0340-F744-94AF-8BD0AA73B683}"/>
                  </a:ext>
                </a:extLst>
              </p:cNvPr>
              <p:cNvSpPr>
                <a:spLocks noRot="1" noChangeAspect="1" noMove="1" noResize="1" noEditPoints="1" noAdjustHandles="1" noChangeArrowheads="1" noChangeShapeType="1" noTextEdit="1"/>
              </p:cNvSpPr>
              <p:nvPr/>
            </p:nvSpPr>
            <p:spPr>
              <a:xfrm>
                <a:off x="286512" y="3638966"/>
                <a:ext cx="6384312" cy="980974"/>
              </a:xfrm>
              <a:prstGeom prst="rect">
                <a:avLst/>
              </a:prstGeom>
              <a:blipFill>
                <a:blip r:embed="rId3"/>
                <a:stretch>
                  <a:fillRect b="-12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82011C1-EF7D-D94C-9A32-C0340CA130FC}"/>
                  </a:ext>
                </a:extLst>
              </p:cNvPr>
              <p:cNvSpPr/>
              <p:nvPr/>
            </p:nvSpPr>
            <p:spPr>
              <a:xfrm>
                <a:off x="6476036" y="2643372"/>
                <a:ext cx="4466159" cy="87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002060"/>
                              </a:solidFill>
                              <a:latin typeface="Cambria Math" panose="02040503050406030204" pitchFamily="18" charset="0"/>
                              <a:ea typeface="微软雅黑" panose="020B0503020204020204" pitchFamily="34" charset="-122"/>
                            </a:rPr>
                          </m:ctrlPr>
                        </m:sSupPr>
                        <m:e>
                          <m:r>
                            <a:rPr lang="en-US" altLang="zh-TW" sz="2400">
                              <a:solidFill>
                                <a:srgbClr val="002060"/>
                              </a:solidFill>
                              <a:latin typeface="Cambria Math" charset="0"/>
                              <a:ea typeface="微软雅黑" panose="020B0503020204020204" pitchFamily="34" charset="-122"/>
                            </a:rPr>
                            <m:t>𝜽</m:t>
                          </m:r>
                        </m:e>
                        <m:sup>
                          <m:r>
                            <a:rPr lang="en-US" altLang="zh-TW" sz="2400">
                              <a:solidFill>
                                <a:srgbClr val="002060"/>
                              </a:solidFill>
                              <a:latin typeface="Cambria Math" charset="0"/>
                              <a:ea typeface="微软雅黑" panose="020B0503020204020204" pitchFamily="34" charset="-122"/>
                            </a:rPr>
                            <m:t>(</m:t>
                          </m:r>
                          <m:r>
                            <a:rPr lang="en-US" altLang="zh-TW" sz="2400">
                              <a:solidFill>
                                <a:srgbClr val="002060"/>
                              </a:solidFill>
                              <a:latin typeface="Cambria Math" charset="0"/>
                              <a:ea typeface="微软雅黑" panose="020B0503020204020204" pitchFamily="34" charset="-122"/>
                            </a:rPr>
                            <m:t>𝑡</m:t>
                          </m:r>
                          <m:r>
                            <a:rPr lang="en-US" altLang="zh-TW" sz="2400">
                              <a:solidFill>
                                <a:srgbClr val="002060"/>
                              </a:solidFill>
                              <a:latin typeface="Cambria Math" charset="0"/>
                              <a:ea typeface="微软雅黑" panose="020B0503020204020204" pitchFamily="34" charset="-122"/>
                            </a:rPr>
                            <m:t>+1)</m:t>
                          </m:r>
                        </m:sup>
                      </m:sSup>
                      <m:r>
                        <a:rPr lang="en-US" altLang="zh-CN" sz="2400">
                          <a:solidFill>
                            <a:srgbClr val="002060"/>
                          </a:solidFill>
                          <a:latin typeface="Cambria Math" charset="0"/>
                          <a:ea typeface="微软雅黑" panose="020B0503020204020204" pitchFamily="34" charset="-122"/>
                        </a:rPr>
                        <m:t>=</m:t>
                      </m:r>
                      <m:sSup>
                        <m:sSupPr>
                          <m:ctrlPr>
                            <a:rPr lang="en-US" altLang="zh-TW" sz="2400" i="1">
                              <a:solidFill>
                                <a:srgbClr val="002060"/>
                              </a:solidFill>
                              <a:latin typeface="Cambria Math" panose="02040503050406030204" pitchFamily="18" charset="0"/>
                              <a:ea typeface="微软雅黑" panose="020B0503020204020204" pitchFamily="34" charset="-122"/>
                            </a:rPr>
                          </m:ctrlPr>
                        </m:sSupPr>
                        <m:e>
                          <m:r>
                            <a:rPr lang="en-US" altLang="zh-TW" sz="2400">
                              <a:solidFill>
                                <a:srgbClr val="002060"/>
                              </a:solidFill>
                              <a:latin typeface="Cambria Math" charset="0"/>
                              <a:ea typeface="微软雅黑" panose="020B0503020204020204" pitchFamily="34" charset="-122"/>
                            </a:rPr>
                            <m:t>𝜽</m:t>
                          </m:r>
                        </m:e>
                        <m:sup>
                          <m:r>
                            <a:rPr lang="en-US" altLang="zh-TW" sz="2400">
                              <a:solidFill>
                                <a:srgbClr val="002060"/>
                              </a:solidFill>
                              <a:latin typeface="Cambria Math" charset="0"/>
                              <a:ea typeface="微软雅黑" panose="020B0503020204020204" pitchFamily="34" charset="-122"/>
                            </a:rPr>
                            <m:t>(</m:t>
                          </m:r>
                          <m:r>
                            <a:rPr lang="en-US" altLang="zh-TW" sz="2400">
                              <a:solidFill>
                                <a:srgbClr val="002060"/>
                              </a:solidFill>
                              <a:latin typeface="Cambria Math" charset="0"/>
                              <a:ea typeface="微软雅黑" panose="020B0503020204020204" pitchFamily="34" charset="-122"/>
                            </a:rPr>
                            <m:t>𝑡</m:t>
                          </m:r>
                          <m:r>
                            <a:rPr lang="en-US" altLang="zh-TW" sz="2400">
                              <a:solidFill>
                                <a:srgbClr val="002060"/>
                              </a:solidFill>
                              <a:latin typeface="Cambria Math" charset="0"/>
                              <a:ea typeface="微软雅黑" panose="020B0503020204020204" pitchFamily="34" charset="-122"/>
                            </a:rPr>
                            <m:t>)</m:t>
                          </m:r>
                        </m:sup>
                      </m:sSup>
                      <m:r>
                        <a:rPr lang="en-US" altLang="zh-CN" sz="2400">
                          <a:solidFill>
                            <a:srgbClr val="002060"/>
                          </a:solidFill>
                          <a:latin typeface="Cambria Math" charset="0"/>
                          <a:ea typeface="微软雅黑" panose="020B0503020204020204" pitchFamily="34" charset="-122"/>
                        </a:rPr>
                        <m:t>−</m:t>
                      </m:r>
                      <m:f>
                        <m:fPr>
                          <m:ctrlPr>
                            <a:rPr lang="zh-CN" altLang="zh-CN" sz="2400" i="1">
                              <a:solidFill>
                                <a:srgbClr val="002060"/>
                              </a:solidFill>
                              <a:latin typeface="Cambria Math" panose="02040503050406030204" pitchFamily="18" charset="0"/>
                              <a:ea typeface="微软雅黑" panose="020B0503020204020204" pitchFamily="34" charset="-122"/>
                            </a:rPr>
                          </m:ctrlPr>
                        </m:fPr>
                        <m:num>
                          <m:r>
                            <a:rPr lang="en-US" altLang="zh-CN" sz="2400">
                              <a:solidFill>
                                <a:srgbClr val="002060"/>
                              </a:solidFill>
                              <a:latin typeface="Cambria Math" charset="0"/>
                              <a:ea typeface="微软雅黑" panose="020B0503020204020204" pitchFamily="34" charset="-122"/>
                            </a:rPr>
                            <m:t>𝜂</m:t>
                          </m:r>
                        </m:num>
                        <m:den>
                          <m:rad>
                            <m:radPr>
                              <m:degHide m:val="on"/>
                              <m:ctrlPr>
                                <a:rPr lang="zh-CN" altLang="zh-CN" sz="2400" i="1">
                                  <a:solidFill>
                                    <a:srgbClr val="002060"/>
                                  </a:solidFill>
                                  <a:latin typeface="Cambria Math" panose="02040503050406030204" pitchFamily="18" charset="0"/>
                                  <a:ea typeface="微软雅黑" panose="020B0503020204020204" pitchFamily="34" charset="-122"/>
                                </a:rPr>
                              </m:ctrlPr>
                            </m:radPr>
                            <m:deg/>
                            <m:e>
                              <m:sSup>
                                <m:sSupPr>
                                  <m:ctrlPr>
                                    <a:rPr lang="zh-CN" altLang="en-US" sz="2400" i="1" smtClean="0">
                                      <a:solidFill>
                                        <a:srgbClr val="00206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002060"/>
                                          </a:solidFill>
                                          <a:latin typeface="Cambria Math" panose="02040503050406030204" pitchFamily="18" charset="0"/>
                                          <a:ea typeface="微软雅黑" panose="020B0503020204020204" pitchFamily="34" charset="-122"/>
                                        </a:rPr>
                                      </m:ctrlPr>
                                    </m:accPr>
                                    <m:e>
                                      <m:r>
                                        <a:rPr lang="en-US" altLang="zh-CN" sz="2400">
                                          <a:solidFill>
                                            <a:srgbClr val="002060"/>
                                          </a:solidFill>
                                          <a:latin typeface="Cambria Math" charset="0"/>
                                          <a:ea typeface="微软雅黑" panose="020B0503020204020204" pitchFamily="34" charset="-122"/>
                                        </a:rPr>
                                        <m:t>𝒔</m:t>
                                      </m:r>
                                    </m:e>
                                  </m:acc>
                                </m:e>
                                <m:sup>
                                  <m:d>
                                    <m:dPr>
                                      <m:ctrlPr>
                                        <a:rPr lang="zh-CN" altLang="en-US" sz="2400" i="1">
                                          <a:solidFill>
                                            <a:srgbClr val="002060"/>
                                          </a:solidFill>
                                          <a:latin typeface="Cambria Math" panose="02040503050406030204" pitchFamily="18" charset="0"/>
                                          <a:ea typeface="微软雅黑" panose="020B0503020204020204" pitchFamily="34" charset="-122"/>
                                        </a:rPr>
                                      </m:ctrlPr>
                                    </m:dPr>
                                    <m:e>
                                      <m:r>
                                        <a:rPr lang="zh-CN" altLang="en-US" sz="2400">
                                          <a:solidFill>
                                            <a:srgbClr val="002060"/>
                                          </a:solidFill>
                                          <a:latin typeface="Cambria Math" charset="0"/>
                                          <a:ea typeface="微软雅黑" panose="020B0503020204020204" pitchFamily="34" charset="-122"/>
                                        </a:rPr>
                                        <m:t>𝑡</m:t>
                                      </m:r>
                                    </m:e>
                                  </m:d>
                                </m:sup>
                              </m:sSup>
                              <m:r>
                                <a:rPr lang="en-US" altLang="zh-CN" sz="2400">
                                  <a:solidFill>
                                    <a:srgbClr val="002060"/>
                                  </a:solidFill>
                                  <a:latin typeface="Cambria Math" charset="0"/>
                                  <a:ea typeface="微软雅黑" panose="020B0503020204020204" pitchFamily="34" charset="-122"/>
                                </a:rPr>
                                <m:t>+</m:t>
                              </m:r>
                              <m:r>
                                <a:rPr lang="en-US" altLang="zh-CN" sz="2400">
                                  <a:solidFill>
                                    <a:srgbClr val="002060"/>
                                  </a:solidFill>
                                  <a:latin typeface="Cambria Math" charset="0"/>
                                  <a:ea typeface="微软雅黑" panose="020B0503020204020204" pitchFamily="34" charset="-122"/>
                                </a:rPr>
                                <m:t>𝜖</m:t>
                              </m:r>
                            </m:e>
                          </m:rad>
                        </m:den>
                      </m:f>
                      <m:r>
                        <a:rPr lang="en-US" altLang="zh-CN" sz="2400">
                          <a:solidFill>
                            <a:srgbClr val="002060"/>
                          </a:solidFill>
                          <a:latin typeface="Cambria Math" charset="0"/>
                          <a:ea typeface="微软雅黑" panose="020B0503020204020204" pitchFamily="34" charset="-122"/>
                        </a:rPr>
                        <m:t>⊙</m:t>
                      </m:r>
                      <m:sSup>
                        <m:sSupPr>
                          <m:ctrlPr>
                            <a:rPr lang="zh-CN" altLang="en-US" sz="2400" i="1" smtClean="0">
                              <a:solidFill>
                                <a:srgbClr val="00206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002060"/>
                                  </a:solidFill>
                                  <a:latin typeface="Cambria Math" panose="02040503050406030204" pitchFamily="18" charset="0"/>
                                  <a:ea typeface="微软雅黑" panose="020B0503020204020204" pitchFamily="34" charset="-122"/>
                                </a:rPr>
                              </m:ctrlPr>
                            </m:accPr>
                            <m:e>
                              <m:r>
                                <a:rPr lang="zh-CN" altLang="en-US" sz="2400">
                                  <a:solidFill>
                                    <a:srgbClr val="002060"/>
                                  </a:solidFill>
                                  <a:latin typeface="Cambria Math" charset="0"/>
                                  <a:ea typeface="微软雅黑" panose="020B0503020204020204" pitchFamily="34" charset="-122"/>
                                </a:rPr>
                                <m:t>𝒗</m:t>
                              </m:r>
                            </m:e>
                          </m:acc>
                        </m:e>
                        <m:sup>
                          <m:d>
                            <m:dPr>
                              <m:ctrlPr>
                                <a:rPr lang="zh-CN" altLang="en-US" sz="2400" i="1">
                                  <a:solidFill>
                                    <a:srgbClr val="002060"/>
                                  </a:solidFill>
                                  <a:latin typeface="Cambria Math" panose="02040503050406030204" pitchFamily="18" charset="0"/>
                                  <a:ea typeface="微软雅黑" panose="020B0503020204020204" pitchFamily="34" charset="-122"/>
                                </a:rPr>
                              </m:ctrlPr>
                            </m:dPr>
                            <m:e>
                              <m:r>
                                <a:rPr lang="zh-CN" altLang="en-US" sz="2400">
                                  <a:solidFill>
                                    <a:srgbClr val="002060"/>
                                  </a:solidFill>
                                  <a:latin typeface="Cambria Math" charset="0"/>
                                  <a:ea typeface="微软雅黑" panose="020B0503020204020204" pitchFamily="34" charset="-122"/>
                                </a:rPr>
                                <m:t>𝑡</m:t>
                              </m:r>
                            </m:e>
                          </m:d>
                        </m:sup>
                      </m:sSup>
                    </m:oMath>
                  </m:oMathPara>
                </a14:m>
                <a:endParaRPr lang="zh-CN" altLang="en-US" sz="2400" dirty="0">
                  <a:solidFill>
                    <a:srgbClr val="002060"/>
                  </a:solidFill>
                  <a:latin typeface="微软雅黑" panose="020B0503020204020204" pitchFamily="34" charset="-122"/>
                  <a:ea typeface="微软雅黑" panose="020B0503020204020204" pitchFamily="34" charset="-122"/>
                </a:endParaRPr>
              </a:p>
            </p:txBody>
          </p:sp>
        </mc:Choice>
        <mc:Fallback xmlns="">
          <p:sp>
            <p:nvSpPr>
              <p:cNvPr id="23" name="矩形 22">
                <a:extLst>
                  <a:ext uri="{FF2B5EF4-FFF2-40B4-BE49-F238E27FC236}">
                    <a16:creationId xmlns:a16="http://schemas.microsoft.com/office/drawing/2014/main" id="{182011C1-EF7D-D94C-9A32-C0340CA130FC}"/>
                  </a:ext>
                </a:extLst>
              </p:cNvPr>
              <p:cNvSpPr>
                <a:spLocks noRot="1" noChangeAspect="1" noMove="1" noResize="1" noEditPoints="1" noAdjustHandles="1" noChangeArrowheads="1" noChangeShapeType="1" noTextEdit="1"/>
              </p:cNvSpPr>
              <p:nvPr/>
            </p:nvSpPr>
            <p:spPr>
              <a:xfrm>
                <a:off x="6476036" y="2643372"/>
                <a:ext cx="4466159" cy="879728"/>
              </a:xfrm>
              <a:prstGeom prst="rect">
                <a:avLst/>
              </a:prstGeom>
              <a:blipFill>
                <a:blip r:embed="rId4"/>
                <a:stretch>
                  <a:fillRect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DE731B0F-160E-C044-8836-CA071C97A7BA}"/>
                  </a:ext>
                </a:extLst>
              </p:cNvPr>
              <p:cNvSpPr/>
              <p:nvPr/>
            </p:nvSpPr>
            <p:spPr>
              <a:xfrm>
                <a:off x="6350981" y="3856926"/>
                <a:ext cx="6007606" cy="980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smtClean="0">
                          <a:solidFill>
                            <a:srgbClr val="002060"/>
                          </a:solidFill>
                          <a:latin typeface="Cambria Math" charset="0"/>
                          <a:ea typeface="微软雅黑" panose="020B0503020204020204" pitchFamily="34" charset="-122"/>
                        </a:rPr>
                        <m:t>=</m:t>
                      </m:r>
                      <m:sSup>
                        <m:sSupPr>
                          <m:ctrlPr>
                            <a:rPr lang="en-US" altLang="zh-TW" sz="2400" i="1">
                              <a:solidFill>
                                <a:srgbClr val="002060"/>
                              </a:solidFill>
                              <a:latin typeface="Cambria Math" panose="02040503050406030204" pitchFamily="18" charset="0"/>
                              <a:ea typeface="微软雅黑" panose="020B0503020204020204" pitchFamily="34" charset="-122"/>
                            </a:rPr>
                          </m:ctrlPr>
                        </m:sSupPr>
                        <m:e>
                          <m:r>
                            <a:rPr lang="en-US" altLang="zh-TW" sz="2400">
                              <a:solidFill>
                                <a:srgbClr val="002060"/>
                              </a:solidFill>
                              <a:latin typeface="Cambria Math" charset="0"/>
                              <a:ea typeface="微软雅黑" panose="020B0503020204020204" pitchFamily="34" charset="-122"/>
                            </a:rPr>
                            <m:t>𝜽</m:t>
                          </m:r>
                        </m:e>
                        <m:sup>
                          <m:r>
                            <a:rPr lang="en-US" altLang="zh-TW" sz="2400">
                              <a:solidFill>
                                <a:srgbClr val="002060"/>
                              </a:solidFill>
                              <a:latin typeface="Cambria Math" charset="0"/>
                              <a:ea typeface="微软雅黑" panose="020B0503020204020204" pitchFamily="34" charset="-122"/>
                            </a:rPr>
                            <m:t>(</m:t>
                          </m:r>
                          <m:r>
                            <a:rPr lang="en-US" altLang="zh-TW" sz="2400">
                              <a:solidFill>
                                <a:srgbClr val="002060"/>
                              </a:solidFill>
                              <a:latin typeface="Cambria Math" charset="0"/>
                              <a:ea typeface="微软雅黑" panose="020B0503020204020204" pitchFamily="34" charset="-122"/>
                            </a:rPr>
                            <m:t>𝑡</m:t>
                          </m:r>
                          <m:r>
                            <a:rPr lang="en-US" altLang="zh-TW" sz="2400">
                              <a:solidFill>
                                <a:srgbClr val="002060"/>
                              </a:solidFill>
                              <a:latin typeface="Cambria Math" charset="0"/>
                              <a:ea typeface="微软雅黑" panose="020B0503020204020204" pitchFamily="34" charset="-122"/>
                            </a:rPr>
                            <m:t>)</m:t>
                          </m:r>
                        </m:sup>
                      </m:sSup>
                      <m:r>
                        <a:rPr lang="en-US" altLang="zh-CN" sz="2400">
                          <a:solidFill>
                            <a:srgbClr val="002060"/>
                          </a:solidFill>
                          <a:latin typeface="Cambria Math" charset="0"/>
                          <a:ea typeface="微软雅黑" panose="020B0503020204020204" pitchFamily="34" charset="-122"/>
                        </a:rPr>
                        <m:t>−</m:t>
                      </m:r>
                      <m:f>
                        <m:fPr>
                          <m:ctrlPr>
                            <a:rPr lang="zh-CN" altLang="zh-CN" sz="2400" i="1">
                              <a:solidFill>
                                <a:srgbClr val="002060"/>
                              </a:solidFill>
                              <a:latin typeface="Cambria Math" panose="02040503050406030204" pitchFamily="18" charset="0"/>
                              <a:ea typeface="微软雅黑" panose="020B0503020204020204" pitchFamily="34" charset="-122"/>
                            </a:rPr>
                          </m:ctrlPr>
                        </m:fPr>
                        <m:num>
                          <m:r>
                            <a:rPr lang="en-US" altLang="zh-CN" sz="2400">
                              <a:solidFill>
                                <a:srgbClr val="002060"/>
                              </a:solidFill>
                              <a:latin typeface="Cambria Math" charset="0"/>
                              <a:ea typeface="微软雅黑" panose="020B0503020204020204" pitchFamily="34" charset="-122"/>
                            </a:rPr>
                            <m:t>𝜂</m:t>
                          </m:r>
                        </m:num>
                        <m:den>
                          <m:rad>
                            <m:radPr>
                              <m:degHide m:val="on"/>
                              <m:ctrlPr>
                                <a:rPr lang="zh-CN" altLang="zh-CN" sz="2400" i="1">
                                  <a:solidFill>
                                    <a:srgbClr val="002060"/>
                                  </a:solidFill>
                                  <a:latin typeface="Cambria Math" panose="02040503050406030204" pitchFamily="18" charset="0"/>
                                  <a:ea typeface="微软雅黑" panose="020B0503020204020204" pitchFamily="34" charset="-122"/>
                                </a:rPr>
                              </m:ctrlPr>
                            </m:radPr>
                            <m:deg/>
                            <m:e>
                              <m:sSup>
                                <m:sSupPr>
                                  <m:ctrlPr>
                                    <a:rPr lang="zh-CN" altLang="en-US" sz="2400" i="1" smtClean="0">
                                      <a:solidFill>
                                        <a:srgbClr val="00206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002060"/>
                                          </a:solidFill>
                                          <a:latin typeface="Cambria Math" panose="02040503050406030204" pitchFamily="18" charset="0"/>
                                          <a:ea typeface="微软雅黑" panose="020B0503020204020204" pitchFamily="34" charset="-122"/>
                                        </a:rPr>
                                      </m:ctrlPr>
                                    </m:accPr>
                                    <m:e>
                                      <m:r>
                                        <a:rPr lang="en-US" altLang="zh-CN" sz="2400">
                                          <a:solidFill>
                                            <a:srgbClr val="002060"/>
                                          </a:solidFill>
                                          <a:latin typeface="Cambria Math" charset="0"/>
                                          <a:ea typeface="微软雅黑" panose="020B0503020204020204" pitchFamily="34" charset="-122"/>
                                        </a:rPr>
                                        <m:t>𝒔</m:t>
                                      </m:r>
                                    </m:e>
                                  </m:acc>
                                </m:e>
                                <m:sup>
                                  <m:d>
                                    <m:dPr>
                                      <m:ctrlPr>
                                        <a:rPr lang="zh-CN" altLang="en-US" sz="2400" i="1">
                                          <a:solidFill>
                                            <a:srgbClr val="002060"/>
                                          </a:solidFill>
                                          <a:latin typeface="Cambria Math" panose="02040503050406030204" pitchFamily="18" charset="0"/>
                                          <a:ea typeface="微软雅黑" panose="020B0503020204020204" pitchFamily="34" charset="-122"/>
                                        </a:rPr>
                                      </m:ctrlPr>
                                    </m:dPr>
                                    <m:e>
                                      <m:r>
                                        <a:rPr lang="zh-CN" altLang="en-US" sz="2400">
                                          <a:solidFill>
                                            <a:srgbClr val="002060"/>
                                          </a:solidFill>
                                          <a:latin typeface="Cambria Math" charset="0"/>
                                          <a:ea typeface="微软雅黑" panose="020B0503020204020204" pitchFamily="34" charset="-122"/>
                                        </a:rPr>
                                        <m:t>𝑡</m:t>
                                      </m:r>
                                    </m:e>
                                  </m:d>
                                </m:sup>
                              </m:sSup>
                              <m:r>
                                <a:rPr lang="en-US" altLang="zh-CN" sz="2400">
                                  <a:solidFill>
                                    <a:srgbClr val="002060"/>
                                  </a:solidFill>
                                  <a:latin typeface="Cambria Math" charset="0"/>
                                  <a:ea typeface="微软雅黑" panose="020B0503020204020204" pitchFamily="34" charset="-122"/>
                                </a:rPr>
                                <m:t>+</m:t>
                              </m:r>
                              <m:r>
                                <a:rPr lang="en-US" altLang="zh-CN" sz="2400">
                                  <a:solidFill>
                                    <a:srgbClr val="002060"/>
                                  </a:solidFill>
                                  <a:latin typeface="Cambria Math" charset="0"/>
                                  <a:ea typeface="微软雅黑" panose="020B0503020204020204" pitchFamily="34" charset="-122"/>
                                </a:rPr>
                                <m:t>𝜖</m:t>
                              </m:r>
                            </m:e>
                          </m:rad>
                        </m:den>
                      </m:f>
                      <m:r>
                        <a:rPr lang="en-US" altLang="zh-CN" sz="2400">
                          <a:solidFill>
                            <a:srgbClr val="002060"/>
                          </a:solidFill>
                          <a:latin typeface="Cambria Math" charset="0"/>
                          <a:ea typeface="微软雅黑" panose="020B0503020204020204" pitchFamily="34" charset="-122"/>
                        </a:rPr>
                        <m:t>⊙</m:t>
                      </m:r>
                      <m:d>
                        <m:dPr>
                          <m:ctrlPr>
                            <a:rPr lang="en-US" altLang="zh-CN" sz="2400" i="1" smtClean="0">
                              <a:solidFill>
                                <a:srgbClr val="002060"/>
                              </a:solidFill>
                              <a:latin typeface="Cambria Math" panose="02040503050406030204" pitchFamily="18" charset="0"/>
                              <a:ea typeface="微软雅黑" panose="020B0503020204020204" pitchFamily="34" charset="-122"/>
                            </a:rPr>
                          </m:ctrlPr>
                        </m:dPr>
                        <m:e>
                          <m:sSub>
                            <m:sSubPr>
                              <m:ctrlPr>
                                <a:rPr lang="zh-CN" altLang="en-US" sz="2400" i="1">
                                  <a:solidFill>
                                    <a:srgbClr val="002060"/>
                                  </a:solidFill>
                                  <a:latin typeface="Cambria Math" panose="02040503050406030204" pitchFamily="18" charset="0"/>
                                  <a:ea typeface="微软雅黑" panose="020B0503020204020204" pitchFamily="34" charset="-122"/>
                                </a:rPr>
                              </m:ctrlPr>
                            </m:sSubPr>
                            <m:e>
                              <m:r>
                                <a:rPr lang="zh-CN" altLang="en-US" sz="2400">
                                  <a:solidFill>
                                    <a:srgbClr val="002060"/>
                                  </a:solidFill>
                                  <a:latin typeface="Cambria Math" charset="0"/>
                                  <a:ea typeface="微软雅黑" panose="020B0503020204020204" pitchFamily="34" charset="-122"/>
                                </a:rPr>
                                <m:t>𝜌</m:t>
                              </m:r>
                            </m:e>
                            <m:sub>
                              <m:r>
                                <a:rPr lang="en-US" altLang="zh-CN" sz="2400">
                                  <a:solidFill>
                                    <a:srgbClr val="002060"/>
                                  </a:solidFill>
                                  <a:latin typeface="Cambria Math" panose="02040503050406030204" pitchFamily="18" charset="0"/>
                                  <a:ea typeface="微软雅黑" panose="020B0503020204020204" pitchFamily="34" charset="-122"/>
                                </a:rPr>
                                <m:t>1</m:t>
                              </m:r>
                            </m:sub>
                          </m:sSub>
                          <m:sSup>
                            <m:sSupPr>
                              <m:ctrlPr>
                                <a:rPr lang="zh-CN" altLang="en-US" sz="2400" i="1" smtClean="0">
                                  <a:solidFill>
                                    <a:srgbClr val="C00000"/>
                                  </a:solidFill>
                                  <a:latin typeface="Cambria Math" panose="02040503050406030204" pitchFamily="18" charset="0"/>
                                  <a:ea typeface="微软雅黑" panose="020B0503020204020204" pitchFamily="34" charset="-122"/>
                                </a:rPr>
                              </m:ctrlPr>
                            </m:sSupPr>
                            <m:e>
                              <m:acc>
                                <m:accPr>
                                  <m:chr m:val="̂"/>
                                  <m:ctrlPr>
                                    <a:rPr lang="zh-CN" altLang="en-US" sz="2400" i="1">
                                      <a:solidFill>
                                        <a:srgbClr val="C00000"/>
                                      </a:solidFill>
                                      <a:latin typeface="Cambria Math" panose="02040503050406030204" pitchFamily="18" charset="0"/>
                                      <a:ea typeface="微软雅黑" panose="020B0503020204020204" pitchFamily="34" charset="-122"/>
                                    </a:rPr>
                                  </m:ctrlPr>
                                </m:accPr>
                                <m:e>
                                  <m:r>
                                    <a:rPr lang="zh-CN" altLang="en-US" sz="2400">
                                      <a:solidFill>
                                        <a:srgbClr val="C00000"/>
                                      </a:solidFill>
                                      <a:latin typeface="Cambria Math" charset="0"/>
                                      <a:ea typeface="微软雅黑" panose="020B0503020204020204" pitchFamily="34" charset="-122"/>
                                    </a:rPr>
                                    <m:t>𝒗</m:t>
                                  </m:r>
                                </m:e>
                              </m:acc>
                            </m:e>
                            <m:sup>
                              <m:d>
                                <m:dPr>
                                  <m:ctrlPr>
                                    <a:rPr lang="zh-CN" altLang="en-US" sz="2400" i="1">
                                      <a:solidFill>
                                        <a:srgbClr val="C00000"/>
                                      </a:solidFill>
                                      <a:latin typeface="Cambria Math" panose="02040503050406030204" pitchFamily="18" charset="0"/>
                                      <a:ea typeface="微软雅黑" panose="020B0503020204020204" pitchFamily="34" charset="-122"/>
                                    </a:rPr>
                                  </m:ctrlPr>
                                </m:dPr>
                                <m:e>
                                  <m:r>
                                    <a:rPr lang="zh-CN" altLang="en-US" sz="2400">
                                      <a:solidFill>
                                        <a:srgbClr val="C00000"/>
                                      </a:solidFill>
                                      <a:latin typeface="Cambria Math" charset="0"/>
                                      <a:ea typeface="微软雅黑" panose="020B0503020204020204" pitchFamily="34" charset="-122"/>
                                    </a:rPr>
                                    <m:t>𝑡</m:t>
                                  </m:r>
                                </m:e>
                              </m:d>
                            </m:sup>
                          </m:sSup>
                          <m:r>
                            <a:rPr lang="en-US" altLang="zh-CN" sz="2400" b="0" i="1" smtClean="0">
                              <a:solidFill>
                                <a:srgbClr val="002060"/>
                              </a:solidFill>
                              <a:latin typeface="Cambria Math" panose="02040503050406030204" pitchFamily="18" charset="0"/>
                              <a:ea typeface="微软雅黑" panose="020B0503020204020204" pitchFamily="34" charset="-122"/>
                            </a:rPr>
                            <m:t>+</m:t>
                          </m:r>
                          <m:f>
                            <m:fPr>
                              <m:ctrlPr>
                                <a:rPr lang="en-US" altLang="zh-CN" sz="2400" b="0" i="1" smtClean="0">
                                  <a:solidFill>
                                    <a:srgbClr val="002060"/>
                                  </a:solidFill>
                                  <a:latin typeface="Cambria Math" panose="02040503050406030204" pitchFamily="18" charset="0"/>
                                  <a:ea typeface="微软雅黑" panose="020B0503020204020204" pitchFamily="34" charset="-122"/>
                                </a:rPr>
                              </m:ctrlPr>
                            </m:fPr>
                            <m:num>
                              <m:r>
                                <a:rPr lang="en-US" altLang="zh-CN" sz="2400" b="0" i="1" smtClean="0">
                                  <a:solidFill>
                                    <a:srgbClr val="002060"/>
                                  </a:solidFill>
                                  <a:latin typeface="Cambria Math" panose="02040503050406030204" pitchFamily="18" charset="0"/>
                                  <a:ea typeface="微软雅黑" panose="020B0503020204020204" pitchFamily="34" charset="-122"/>
                                </a:rPr>
                                <m:t>1−</m:t>
                              </m:r>
                              <m:sSub>
                                <m:sSubPr>
                                  <m:ctrlPr>
                                    <a:rPr lang="zh-CN" altLang="en-US" sz="2400" i="1">
                                      <a:solidFill>
                                        <a:srgbClr val="002060"/>
                                      </a:solidFill>
                                      <a:latin typeface="Cambria Math" panose="02040503050406030204" pitchFamily="18" charset="0"/>
                                      <a:ea typeface="微软雅黑" panose="020B0503020204020204" pitchFamily="34" charset="-122"/>
                                    </a:rPr>
                                  </m:ctrlPr>
                                </m:sSubPr>
                                <m:e>
                                  <m:r>
                                    <a:rPr lang="zh-CN" altLang="en-US" sz="2400">
                                      <a:solidFill>
                                        <a:srgbClr val="002060"/>
                                      </a:solidFill>
                                      <a:latin typeface="Cambria Math" charset="0"/>
                                      <a:ea typeface="微软雅黑" panose="020B0503020204020204" pitchFamily="34" charset="-122"/>
                                    </a:rPr>
                                    <m:t>𝜌</m:t>
                                  </m:r>
                                </m:e>
                                <m:sub>
                                  <m:r>
                                    <a:rPr lang="en-US" altLang="zh-CN" sz="2400">
                                      <a:solidFill>
                                        <a:srgbClr val="002060"/>
                                      </a:solidFill>
                                      <a:latin typeface="Cambria Math" panose="02040503050406030204" pitchFamily="18" charset="0"/>
                                      <a:ea typeface="微软雅黑" panose="020B0503020204020204" pitchFamily="34" charset="-122"/>
                                    </a:rPr>
                                    <m:t>1</m:t>
                                  </m:r>
                                </m:sub>
                              </m:sSub>
                            </m:num>
                            <m:den>
                              <m:r>
                                <a:rPr lang="en-US" altLang="zh-CN" sz="2400" i="1">
                                  <a:solidFill>
                                    <a:srgbClr val="002060"/>
                                  </a:solidFill>
                                  <a:latin typeface="Cambria Math" panose="02040503050406030204" pitchFamily="18" charset="0"/>
                                  <a:ea typeface="微软雅黑" panose="020B0503020204020204" pitchFamily="34" charset="-122"/>
                                </a:rPr>
                                <m:t>1−</m:t>
                              </m:r>
                              <m:sSubSup>
                                <m:sSubSupPr>
                                  <m:ctrlPr>
                                    <a:rPr lang="en-US" altLang="zh-CN" sz="2400" i="1">
                                      <a:solidFill>
                                        <a:srgbClr val="002060"/>
                                      </a:solidFill>
                                      <a:latin typeface="Cambria Math" panose="02040503050406030204" pitchFamily="18" charset="0"/>
                                      <a:ea typeface="微软雅黑" panose="020B0503020204020204" pitchFamily="34" charset="-122"/>
                                    </a:rPr>
                                  </m:ctrlPr>
                                </m:sSubSupPr>
                                <m:e>
                                  <m:r>
                                    <a:rPr lang="en-US" altLang="zh-CN" sz="2400" i="1">
                                      <a:solidFill>
                                        <a:srgbClr val="002060"/>
                                      </a:solidFill>
                                      <a:latin typeface="Cambria Math" panose="02040503050406030204" pitchFamily="18" charset="0"/>
                                      <a:ea typeface="Cambria Math" panose="02040503050406030204" pitchFamily="18" charset="0"/>
                                    </a:rPr>
                                    <m:t>𝜌</m:t>
                                  </m:r>
                                </m:e>
                                <m:sub>
                                  <m:r>
                                    <a:rPr lang="en-US" altLang="zh-CN" sz="2400" i="1">
                                      <a:solidFill>
                                        <a:srgbClr val="002060"/>
                                      </a:solidFill>
                                      <a:latin typeface="Cambria Math" panose="02040503050406030204" pitchFamily="18" charset="0"/>
                                      <a:ea typeface="微软雅黑" panose="020B0503020204020204" pitchFamily="34" charset="-122"/>
                                    </a:rPr>
                                    <m:t>1</m:t>
                                  </m:r>
                                </m:sub>
                                <m:sup>
                                  <m:r>
                                    <a:rPr lang="en-US" altLang="zh-CN" sz="2400" i="1">
                                      <a:solidFill>
                                        <a:srgbClr val="002060"/>
                                      </a:solidFill>
                                      <a:latin typeface="Cambria Math" panose="02040503050406030204" pitchFamily="18" charset="0"/>
                                      <a:ea typeface="微软雅黑" panose="020B0503020204020204" pitchFamily="34" charset="-122"/>
                                    </a:rPr>
                                    <m:t>𝑡</m:t>
                                  </m:r>
                                </m:sup>
                              </m:sSubSup>
                            </m:den>
                          </m:f>
                          <m:sSup>
                            <m:sSupPr>
                              <m:ctrlPr>
                                <a:rPr lang="zh-CN" altLang="zh-CN" sz="2400" i="1">
                                  <a:solidFill>
                                    <a:srgbClr val="09405E"/>
                                  </a:solidFill>
                                  <a:latin typeface="Cambria Math" panose="02040503050406030204" pitchFamily="18" charset="0"/>
                                  <a:ea typeface="微软雅黑" panose="020B0503020204020204" pitchFamily="34" charset="-122"/>
                                </a:rPr>
                              </m:ctrlPr>
                            </m:sSupPr>
                            <m:e>
                              <m:r>
                                <a:rPr lang="en-US" altLang="zh-CN" sz="2400">
                                  <a:solidFill>
                                    <a:srgbClr val="09405E"/>
                                  </a:solidFill>
                                  <a:latin typeface="Cambria Math" charset="0"/>
                                  <a:ea typeface="微软雅黑" panose="020B0503020204020204" pitchFamily="34" charset="-122"/>
                                </a:rPr>
                                <m:t>𝒈</m:t>
                              </m:r>
                            </m:e>
                            <m:sup>
                              <m:r>
                                <a:rPr lang="en-US" altLang="zh-CN" sz="2400">
                                  <a:solidFill>
                                    <a:srgbClr val="09405E"/>
                                  </a:solidFill>
                                  <a:latin typeface="Cambria Math" charset="0"/>
                                  <a:ea typeface="微软雅黑" panose="020B0503020204020204" pitchFamily="34" charset="-122"/>
                                </a:rPr>
                                <m:t>(</m:t>
                              </m:r>
                              <m:r>
                                <a:rPr lang="en-US" altLang="zh-CN" sz="2400" i="1">
                                  <a:solidFill>
                                    <a:srgbClr val="09405E"/>
                                  </a:solidFill>
                                  <a:latin typeface="Cambria Math" panose="02040503050406030204" pitchFamily="18" charset="0"/>
                                  <a:ea typeface="微软雅黑" panose="020B0503020204020204" pitchFamily="34" charset="-122"/>
                                </a:rPr>
                                <m:t>𝑡</m:t>
                              </m:r>
                              <m:r>
                                <a:rPr lang="en-US" altLang="zh-CN" sz="2400">
                                  <a:solidFill>
                                    <a:srgbClr val="09405E"/>
                                  </a:solidFill>
                                  <a:latin typeface="Cambria Math" charset="0"/>
                                  <a:ea typeface="微软雅黑" panose="020B0503020204020204" pitchFamily="34" charset="-122"/>
                                </a:rPr>
                                <m:t>)</m:t>
                              </m:r>
                            </m:sup>
                          </m:sSup>
                        </m:e>
                      </m:d>
                    </m:oMath>
                  </m:oMathPara>
                </a14:m>
                <a:endParaRPr lang="zh-CN" altLang="en-US" sz="2400" dirty="0">
                  <a:solidFill>
                    <a:srgbClr val="002060"/>
                  </a:solidFill>
                  <a:latin typeface="微软雅黑" panose="020B0503020204020204" pitchFamily="34" charset="-122"/>
                  <a:ea typeface="微软雅黑" panose="020B0503020204020204" pitchFamily="34" charset="-122"/>
                </a:endParaRPr>
              </a:p>
            </p:txBody>
          </p:sp>
        </mc:Choice>
        <mc:Fallback xmlns="">
          <p:sp>
            <p:nvSpPr>
              <p:cNvPr id="24" name="矩形 23">
                <a:extLst>
                  <a:ext uri="{FF2B5EF4-FFF2-40B4-BE49-F238E27FC236}">
                    <a16:creationId xmlns:a16="http://schemas.microsoft.com/office/drawing/2014/main" id="{DE731B0F-160E-C044-8836-CA071C97A7BA}"/>
                  </a:ext>
                </a:extLst>
              </p:cNvPr>
              <p:cNvSpPr>
                <a:spLocks noRot="1" noChangeAspect="1" noMove="1" noResize="1" noEditPoints="1" noAdjustHandles="1" noChangeArrowheads="1" noChangeShapeType="1" noTextEdit="1"/>
              </p:cNvSpPr>
              <p:nvPr/>
            </p:nvSpPr>
            <p:spPr>
              <a:xfrm>
                <a:off x="6350981" y="3856926"/>
                <a:ext cx="6007606" cy="980974"/>
              </a:xfrm>
              <a:prstGeom prst="rect">
                <a:avLst/>
              </a:prstGeom>
              <a:blipFill>
                <a:blip r:embed="rId5"/>
                <a:stretch>
                  <a:fillRect b="-1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855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74C68-750C-3142-B69C-53A69481DE73}"/>
              </a:ext>
            </a:extLst>
          </p:cNvPr>
          <p:cNvSpPr>
            <a:spLocks noGrp="1"/>
          </p:cNvSpPr>
          <p:nvPr>
            <p:ph type="title"/>
          </p:nvPr>
        </p:nvSpPr>
        <p:spPr/>
        <p:txBody>
          <a:bodyPr/>
          <a:lstStyle/>
          <a:p>
            <a:r>
              <a:rPr kumimoji="1" lang="zh-CN" altLang="en-US" dirty="0"/>
              <a:t>各种改进的梯度下降法的可视化结果</a:t>
            </a:r>
          </a:p>
        </p:txBody>
      </p:sp>
      <p:pic>
        <p:nvPicPr>
          <p:cNvPr id="8" name="内容占位符 7">
            <a:extLst>
              <a:ext uri="{FF2B5EF4-FFF2-40B4-BE49-F238E27FC236}">
                <a16:creationId xmlns:a16="http://schemas.microsoft.com/office/drawing/2014/main" id="{94BD212C-692D-A64E-A739-E25D6CD6D9E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758214" y="1199276"/>
            <a:ext cx="4822094" cy="3733234"/>
          </a:xfrm>
        </p:spPr>
      </p:pic>
      <p:sp>
        <p:nvSpPr>
          <p:cNvPr id="4" name="矩形 3">
            <a:extLst>
              <a:ext uri="{FF2B5EF4-FFF2-40B4-BE49-F238E27FC236}">
                <a16:creationId xmlns:a16="http://schemas.microsoft.com/office/drawing/2014/main" id="{EE39A714-850C-EF42-9E20-673FBBE2AD49}"/>
              </a:ext>
            </a:extLst>
          </p:cNvPr>
          <p:cNvSpPr/>
          <p:nvPr/>
        </p:nvSpPr>
        <p:spPr>
          <a:xfrm>
            <a:off x="55181" y="5380672"/>
            <a:ext cx="6300952" cy="1477328"/>
          </a:xfrm>
          <a:prstGeom prst="rect">
            <a:avLst/>
          </a:prstGeom>
        </p:spPr>
        <p:txBody>
          <a:bodyPr wrap="square">
            <a:spAutoFit/>
          </a:bodyPr>
          <a:lstStyle/>
          <a:p>
            <a:r>
              <a:rPr lang="zh-CN" altLang="en-US" dirty="0">
                <a:solidFill>
                  <a:srgbClr val="002060"/>
                </a:solidFill>
                <a:latin typeface="Microsoft YaHei" panose="020B0503020204020204" pitchFamily="34" charset="-122"/>
                <a:ea typeface="Microsoft YaHei" panose="020B0503020204020204" pitchFamily="34" charset="-122"/>
              </a:rPr>
              <a:t>自适应学习率类的算法</a:t>
            </a:r>
            <a:r>
              <a:rPr lang="en-US" altLang="zh-CN" dirty="0">
                <a:solidFill>
                  <a:srgbClr val="002060"/>
                </a:solidFill>
                <a:latin typeface="Microsoft YaHei" panose="020B0503020204020204" pitchFamily="34" charset="-122"/>
                <a:ea typeface="Microsoft YaHei" panose="020B0503020204020204" pitchFamily="34" charset="-122"/>
              </a:rPr>
              <a:t>(</a:t>
            </a:r>
            <a:r>
              <a:rPr lang="en" altLang="zh-CN" dirty="0" err="1">
                <a:solidFill>
                  <a:srgbClr val="002060"/>
                </a:solidFill>
                <a:latin typeface="Microsoft YaHei" panose="020B0503020204020204" pitchFamily="34" charset="-122"/>
                <a:ea typeface="Microsoft YaHei" panose="020B0503020204020204" pitchFamily="34" charset="-122"/>
              </a:rPr>
              <a:t>AdaGrad</a:t>
            </a:r>
            <a:r>
              <a:rPr lang="en" altLang="zh-CN" dirty="0">
                <a:solidFill>
                  <a:srgbClr val="002060"/>
                </a:solidFill>
                <a:latin typeface="Microsoft YaHei" panose="020B0503020204020204" pitchFamily="34" charset="-122"/>
                <a:ea typeface="Microsoft YaHei" panose="020B0503020204020204" pitchFamily="34" charset="-122"/>
              </a:rPr>
              <a:t>, </a:t>
            </a:r>
            <a:r>
              <a:rPr lang="en" altLang="zh-CN" dirty="0" err="1">
                <a:solidFill>
                  <a:srgbClr val="002060"/>
                </a:solidFill>
                <a:latin typeface="Microsoft YaHei" panose="020B0503020204020204" pitchFamily="34" charset="-122"/>
                <a:ea typeface="Microsoft YaHei" panose="020B0503020204020204" pitchFamily="34" charset="-122"/>
              </a:rPr>
              <a:t>AdaDelta</a:t>
            </a:r>
            <a:r>
              <a:rPr lang="zh-CN" altLang="en-US" dirty="0">
                <a:solidFill>
                  <a:srgbClr val="002060"/>
                </a:solidFill>
                <a:latin typeface="Microsoft YaHei" panose="020B0503020204020204" pitchFamily="34" charset="-122"/>
                <a:ea typeface="Microsoft YaHei" panose="020B0503020204020204" pitchFamily="34" charset="-122"/>
              </a:rPr>
              <a:t>和</a:t>
            </a:r>
            <a:r>
              <a:rPr lang="en" altLang="zh-CN" dirty="0">
                <a:solidFill>
                  <a:srgbClr val="002060"/>
                </a:solidFill>
                <a:latin typeface="Microsoft YaHei" panose="020B0503020204020204" pitchFamily="34" charset="-122"/>
                <a:ea typeface="Microsoft YaHei" panose="020B0503020204020204" pitchFamily="34" charset="-122"/>
              </a:rPr>
              <a:t>RMSprop)</a:t>
            </a:r>
            <a:r>
              <a:rPr lang="zh-CN" altLang="en-US" dirty="0">
                <a:solidFill>
                  <a:srgbClr val="002060"/>
                </a:solidFill>
                <a:latin typeface="Microsoft YaHei" panose="020B0503020204020204" pitchFamily="34" charset="-122"/>
                <a:ea typeface="Microsoft YaHei" panose="020B0503020204020204" pitchFamily="34" charset="-122"/>
              </a:rPr>
              <a:t>的优化路径直接走向了右边的极小值点，</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但是动量梯度法</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绿色曲线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和</a:t>
            </a:r>
            <a:r>
              <a:rPr lang="en" altLang="zh-CN" dirty="0">
                <a:solidFill>
                  <a:srgbClr val="002060"/>
                </a:solidFill>
                <a:latin typeface="Microsoft YaHei" panose="020B0503020204020204" pitchFamily="34" charset="-122"/>
                <a:ea typeface="Microsoft YaHei" panose="020B0503020204020204" pitchFamily="34" charset="-122"/>
              </a:rPr>
              <a:t>NAG(</a:t>
            </a:r>
            <a:r>
              <a:rPr lang="zh-CN" altLang="en-US" dirty="0">
                <a:solidFill>
                  <a:srgbClr val="002060"/>
                </a:solidFill>
                <a:latin typeface="Microsoft YaHei" panose="020B0503020204020204" pitchFamily="34" charset="-122"/>
                <a:ea typeface="Microsoft YaHei" panose="020B0503020204020204" pitchFamily="34" charset="-122"/>
              </a:rPr>
              <a:t>紫色曲线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均是先走到了另一处狭长的区域，再转向极小值点，</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且</a:t>
            </a:r>
            <a:r>
              <a:rPr lang="en" altLang="zh-CN" dirty="0">
                <a:solidFill>
                  <a:srgbClr val="002060"/>
                </a:solidFill>
                <a:latin typeface="Microsoft YaHei" panose="020B0503020204020204" pitchFamily="34" charset="-122"/>
                <a:ea typeface="Microsoft YaHei" panose="020B0503020204020204" pitchFamily="34" charset="-122"/>
              </a:rPr>
              <a:t>NAG</a:t>
            </a:r>
            <a:r>
              <a:rPr lang="zh-CN" altLang="en-US" dirty="0">
                <a:solidFill>
                  <a:srgbClr val="002060"/>
                </a:solidFill>
                <a:latin typeface="Microsoft YaHei" panose="020B0503020204020204" pitchFamily="34" charset="-122"/>
                <a:ea typeface="Microsoft YaHei" panose="020B0503020204020204" pitchFamily="34" charset="-122"/>
              </a:rPr>
              <a:t>的纠正速度快于动量梯度法。</a:t>
            </a:r>
          </a:p>
        </p:txBody>
      </p:sp>
      <p:sp>
        <p:nvSpPr>
          <p:cNvPr id="5" name="矩形 4">
            <a:extLst>
              <a:ext uri="{FF2B5EF4-FFF2-40B4-BE49-F238E27FC236}">
                <a16:creationId xmlns:a16="http://schemas.microsoft.com/office/drawing/2014/main" id="{9E07AEA3-037F-DA4A-A58A-D1F36B7F0712}"/>
              </a:ext>
            </a:extLst>
          </p:cNvPr>
          <p:cNvSpPr/>
          <p:nvPr/>
        </p:nvSpPr>
        <p:spPr>
          <a:xfrm>
            <a:off x="6563710" y="5380672"/>
            <a:ext cx="5449228" cy="1200329"/>
          </a:xfrm>
          <a:prstGeom prst="rect">
            <a:avLst/>
          </a:prstGeom>
        </p:spPr>
        <p:txBody>
          <a:bodyPr wrap="square">
            <a:spAutoFit/>
          </a:bodyPr>
          <a:lstStyle/>
          <a:p>
            <a:r>
              <a:rPr lang="en" altLang="zh-CN" dirty="0">
                <a:solidFill>
                  <a:srgbClr val="002060"/>
                </a:solidFill>
                <a:latin typeface="Microsoft YaHei" panose="020B0503020204020204" pitchFamily="34" charset="-122"/>
                <a:ea typeface="Microsoft YaHei" panose="020B0503020204020204" pitchFamily="34" charset="-122"/>
              </a:rPr>
              <a:t>SGD(</a:t>
            </a:r>
            <a:r>
              <a:rPr lang="zh-CN" altLang="en-US" dirty="0">
                <a:solidFill>
                  <a:srgbClr val="002060"/>
                </a:solidFill>
                <a:latin typeface="Microsoft YaHei" panose="020B0503020204020204" pitchFamily="34" charset="-122"/>
                <a:ea typeface="Microsoft YaHei" panose="020B0503020204020204" pitchFamily="34" charset="-122"/>
              </a:rPr>
              <a:t>红色曲线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在鞍点处停止</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动量梯度法</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绿色曲线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和</a:t>
            </a:r>
            <a:r>
              <a:rPr lang="en" altLang="zh-CN" dirty="0">
                <a:solidFill>
                  <a:srgbClr val="002060"/>
                </a:solidFill>
                <a:latin typeface="Microsoft YaHei" panose="020B0503020204020204" pitchFamily="34" charset="-122"/>
                <a:ea typeface="Microsoft YaHei" panose="020B0503020204020204" pitchFamily="34" charset="-122"/>
              </a:rPr>
              <a:t>NAG(</a:t>
            </a:r>
            <a:r>
              <a:rPr lang="zh-CN" altLang="en-US" dirty="0">
                <a:solidFill>
                  <a:srgbClr val="002060"/>
                </a:solidFill>
                <a:latin typeface="Microsoft YaHei" panose="020B0503020204020204" pitchFamily="34" charset="-122"/>
                <a:ea typeface="Microsoft YaHei" panose="020B0503020204020204" pitchFamily="34" charset="-122"/>
              </a:rPr>
              <a:t>紫色曲线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在鞍点处停留一会后逐渐脱离鞍点，</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三种自适应学习率算法则能够快速摆脱鞍点。</a:t>
            </a:r>
          </a:p>
        </p:txBody>
      </p:sp>
      <p:sp>
        <p:nvSpPr>
          <p:cNvPr id="7" name="矩形 6">
            <a:extLst>
              <a:ext uri="{FF2B5EF4-FFF2-40B4-BE49-F238E27FC236}">
                <a16:creationId xmlns:a16="http://schemas.microsoft.com/office/drawing/2014/main" id="{090FFCD9-D70F-6E40-9B8B-F02927C8AFC8}"/>
              </a:ext>
            </a:extLst>
          </p:cNvPr>
          <p:cNvSpPr/>
          <p:nvPr/>
        </p:nvSpPr>
        <p:spPr>
          <a:xfrm>
            <a:off x="6096000" y="829944"/>
            <a:ext cx="6096000" cy="369332"/>
          </a:xfrm>
          <a:prstGeom prst="rect">
            <a:avLst/>
          </a:prstGeom>
        </p:spPr>
        <p:txBody>
          <a:bodyPr>
            <a:spAutoFit/>
          </a:bodyPr>
          <a:lstStyle/>
          <a:p>
            <a:r>
              <a:rPr lang="zh-CN" altLang="en-US" dirty="0">
                <a:solidFill>
                  <a:srgbClr val="002060"/>
                </a:solidFill>
                <a:latin typeface="Microsoft YaHei" panose="020B0503020204020204" pitchFamily="34" charset="-122"/>
                <a:ea typeface="Microsoft YaHei" panose="020B0503020204020204" pitchFamily="34" charset="-122"/>
              </a:rPr>
              <a:t>鞍点：一阶导数等于</a:t>
            </a:r>
            <a:r>
              <a:rPr lang="en-US" altLang="zh-CN" dirty="0">
                <a:solidFill>
                  <a:srgbClr val="002060"/>
                </a:solidFill>
                <a:latin typeface="Microsoft YaHei" panose="020B0503020204020204" pitchFamily="34" charset="-122"/>
                <a:ea typeface="Microsoft YaHei" panose="020B0503020204020204" pitchFamily="34" charset="-122"/>
              </a:rPr>
              <a:t>0</a:t>
            </a:r>
            <a:r>
              <a:rPr lang="zh-CN" altLang="en-US" dirty="0">
                <a:solidFill>
                  <a:srgbClr val="002060"/>
                </a:solidFill>
                <a:latin typeface="Microsoft YaHei" panose="020B0503020204020204" pitchFamily="34" charset="-122"/>
                <a:ea typeface="Microsoft YaHei" panose="020B0503020204020204" pitchFamily="34" charset="-122"/>
              </a:rPr>
              <a:t>但是海森矩阵的特征值有正有负</a:t>
            </a:r>
          </a:p>
        </p:txBody>
      </p:sp>
      <p:pic>
        <p:nvPicPr>
          <p:cNvPr id="10" name="图片 9">
            <a:extLst>
              <a:ext uri="{FF2B5EF4-FFF2-40B4-BE49-F238E27FC236}">
                <a16:creationId xmlns:a16="http://schemas.microsoft.com/office/drawing/2014/main" id="{C38223CC-AA9A-584A-9B5F-9CD7960D9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81" y="1014610"/>
            <a:ext cx="5060621" cy="3917900"/>
          </a:xfrm>
          <a:prstGeom prst="rect">
            <a:avLst/>
          </a:prstGeom>
        </p:spPr>
      </p:pic>
    </p:spTree>
    <p:extLst>
      <p:ext uri="{BB962C8B-B14F-4D97-AF65-F5344CB8AC3E}">
        <p14:creationId xmlns:p14="http://schemas.microsoft.com/office/powerpoint/2010/main" val="27711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优化方法</a:t>
            </a:r>
            <a:endParaRPr lang="en-US" altLang="zh-CN" dirty="0">
              <a:effectLst/>
            </a:endParaRPr>
          </a:p>
        </p:txBody>
      </p:sp>
      <p:sp>
        <p:nvSpPr>
          <p:cNvPr id="3" name="内容占位符 2"/>
          <p:cNvSpPr>
            <a:spLocks noGrp="1"/>
          </p:cNvSpPr>
          <p:nvPr>
            <p:ph sz="quarter" idx="10"/>
          </p:nvPr>
        </p:nvSpPr>
        <p:spPr>
          <a:xfrm>
            <a:off x="630237" y="1147763"/>
            <a:ext cx="11115073" cy="5237271"/>
          </a:xfrm>
        </p:spPr>
        <p:txBody>
          <a:bodyPr/>
          <a:lstStyle/>
          <a:p>
            <a:pPr>
              <a:lnSpc>
                <a:spcPct val="150000"/>
              </a:lnSpc>
            </a:pPr>
            <a:r>
              <a:rPr kumimoji="1" lang="zh-CN" altLang="en-US" dirty="0"/>
              <a:t> </a:t>
            </a:r>
            <a:r>
              <a:rPr lang="en-US" altLang="zh-CN" b="1" dirty="0"/>
              <a:t>Adam </a:t>
            </a:r>
            <a:r>
              <a:rPr lang="zh-CN" altLang="en-US" dirty="0"/>
              <a:t>通常是一个很好的选择。</a:t>
            </a:r>
            <a:endParaRPr lang="en-US" altLang="zh-CN" dirty="0"/>
          </a:p>
          <a:p>
            <a:pPr>
              <a:lnSpc>
                <a:spcPct val="150000"/>
              </a:lnSpc>
            </a:pPr>
            <a:r>
              <a:rPr lang="zh-CN" altLang="en-US" dirty="0"/>
              <a:t>学习率下降的</a:t>
            </a:r>
            <a:r>
              <a:rPr lang="en-US" altLang="zh-CN" b="1" dirty="0" err="1"/>
              <a:t>SGD+Momentum</a:t>
            </a:r>
            <a:r>
              <a:rPr lang="en-US" altLang="zh-CN" b="1" dirty="0"/>
              <a:t> </a:t>
            </a:r>
            <a:r>
              <a:rPr lang="zh-CN" altLang="en-US" dirty="0"/>
              <a:t>通常比</a:t>
            </a:r>
            <a:r>
              <a:rPr lang="en-US" altLang="zh-CN" dirty="0"/>
              <a:t>Adam</a:t>
            </a:r>
            <a:r>
              <a:rPr lang="zh-CN" altLang="en-US" dirty="0"/>
              <a:t>好一点点，但需要仔细调整</a:t>
            </a:r>
            <a:endParaRPr lang="en-US" altLang="zh-CN" dirty="0"/>
          </a:p>
          <a:p>
            <a:pPr>
              <a:lnSpc>
                <a:spcPct val="150000"/>
              </a:lnSpc>
            </a:pPr>
            <a:r>
              <a:rPr lang="zh-CN" altLang="en-US" dirty="0"/>
              <a:t> 前期用</a:t>
            </a:r>
            <a:r>
              <a:rPr lang="en-US" altLang="zh-CN" dirty="0"/>
              <a:t>Adam</a:t>
            </a:r>
            <a:r>
              <a:rPr lang="zh-CN" altLang="en-US" dirty="0"/>
              <a:t>，享受</a:t>
            </a:r>
            <a:r>
              <a:rPr lang="en-US" altLang="zh-CN" dirty="0"/>
              <a:t>Adam</a:t>
            </a:r>
            <a:r>
              <a:rPr lang="zh-CN" altLang="en-US" dirty="0"/>
              <a:t>快速收敛的优势</a:t>
            </a:r>
            <a:endParaRPr lang="en-US" altLang="zh-CN" dirty="0"/>
          </a:p>
          <a:p>
            <a:pPr>
              <a:lnSpc>
                <a:spcPct val="150000"/>
              </a:lnSpc>
            </a:pPr>
            <a:r>
              <a:rPr lang="zh-CN" altLang="en-US" dirty="0"/>
              <a:t> 后期切换到</a:t>
            </a:r>
            <a:r>
              <a:rPr lang="en-US" altLang="zh-CN" dirty="0"/>
              <a:t>SGD</a:t>
            </a:r>
            <a:r>
              <a:rPr lang="zh-CN" altLang="en-US" dirty="0"/>
              <a:t>，慢慢寻找最优解</a:t>
            </a:r>
          </a:p>
          <a:p>
            <a:pPr>
              <a:lnSpc>
                <a:spcPct val="150000"/>
              </a:lnSpc>
            </a:pPr>
            <a:endParaRPr lang="en-US" altLang="zh-CN" dirty="0"/>
          </a:p>
          <a:p>
            <a:pPr>
              <a:lnSpc>
                <a:spcPct val="150000"/>
              </a:lnSpc>
            </a:pPr>
            <a:endParaRPr kumimoji="1" lang="zh-CN" altLang="en-US" dirty="0"/>
          </a:p>
        </p:txBody>
      </p:sp>
      <p:sp>
        <p:nvSpPr>
          <p:cNvPr id="4" name="矩形 3">
            <a:extLst>
              <a:ext uri="{FF2B5EF4-FFF2-40B4-BE49-F238E27FC236}">
                <a16:creationId xmlns:a16="http://schemas.microsoft.com/office/drawing/2014/main" id="{DE19053F-37D6-BE4E-BE59-33652809E347}"/>
              </a:ext>
            </a:extLst>
          </p:cNvPr>
          <p:cNvSpPr/>
          <p:nvPr/>
        </p:nvSpPr>
        <p:spPr>
          <a:xfrm>
            <a:off x="446690" y="5738703"/>
            <a:ext cx="9343696" cy="646331"/>
          </a:xfrm>
          <a:prstGeom prst="rect">
            <a:avLst/>
          </a:prstGeom>
        </p:spPr>
        <p:txBody>
          <a:bodyPr wrap="square">
            <a:spAutoFit/>
          </a:bodyPr>
          <a:lstStyle/>
          <a:p>
            <a:r>
              <a:rPr lang="zh-CN" altLang="en-US" dirty="0">
                <a:solidFill>
                  <a:srgbClr val="121212"/>
                </a:solidFill>
                <a:latin typeface="-apple-system"/>
              </a:rPr>
              <a:t>更多更新的新优化器可以参考：</a:t>
            </a:r>
            <a:r>
              <a:rPr lang="en" altLang="zh-CN" b="1" dirty="0">
                <a:solidFill>
                  <a:srgbClr val="121212"/>
                </a:solidFill>
                <a:latin typeface="-apple-system"/>
                <a:hlinkClick r:id="rId2"/>
              </a:rPr>
              <a:t>An updated overview of recent gradient descent algorithms – John Chen – ML at Rice University (johnchenresearch.github.io)</a:t>
            </a:r>
            <a:endParaRPr lang="zh-CN" altLang="en-US" dirty="0"/>
          </a:p>
        </p:txBody>
      </p:sp>
    </p:spTree>
    <p:extLst>
      <p:ext uri="{BB962C8B-B14F-4D97-AF65-F5344CB8AC3E}">
        <p14:creationId xmlns:p14="http://schemas.microsoft.com/office/powerpoint/2010/main" val="46448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小批量</a:t>
            </a:r>
            <a:r>
              <a:rPr kumimoji="1" lang="ja-JP" altLang="en-US" sz="2400" kern="1200" dirty="0">
                <a:solidFill>
                  <a:schemeClr val="bg1">
                    <a:lumMod val="65000"/>
                  </a:schemeClr>
                </a:solidFill>
                <a:latin typeface="Microsoft YaHei" charset="-122"/>
                <a:ea typeface="Microsoft YaHei" charset="-122"/>
                <a:cs typeface="Microsoft YaHei" charset="-122"/>
              </a:rPr>
              <a:t>随机</a:t>
            </a:r>
            <a:r>
              <a:rPr kumimoji="1" lang="zh-CN" altLang="en-US" sz="2400" kern="1200" dirty="0">
                <a:solidFill>
                  <a:schemeClr val="bg1">
                    <a:lumMod val="65000"/>
                  </a:schemeClr>
                </a:solidFill>
                <a:latin typeface="Microsoft YaHei" charset="-122"/>
                <a:ea typeface="Microsoft YaHei" charset="-122"/>
                <a:cs typeface="Microsoft YaHei" charset="-122"/>
              </a:rPr>
              <a:t>梯度下降</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自适应梯度方向（动量法）</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自适应学习率</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参数初始化</a:t>
            </a:r>
            <a:endParaRPr kumimoji="1" lang="en-US" altLang="zh-CN" sz="2400" kern="1200" dirty="0">
              <a:solidFill>
                <a:srgbClr val="09405E"/>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solidFill>
                  <a:schemeClr val="bg1">
                    <a:lumMod val="65000"/>
                  </a:schemeClr>
                </a:solidFill>
                <a:latin typeface="Microsoft YaHei" charset="-122"/>
                <a:ea typeface="Microsoft YaHei" charset="-122"/>
                <a:cs typeface="Microsoft YaHei" charset="-122"/>
              </a:rPr>
              <a:t>抗过拟合策略</a:t>
            </a:r>
            <a:endParaRPr kumimoji="1" lang="en-US" altLang="zh-CN" sz="2800" dirty="0">
              <a:solidFill>
                <a:schemeClr val="bg1">
                  <a:lumMod val="65000"/>
                </a:schemeClr>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1603540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3"/>
          <a:stretch>
            <a:fillRect/>
          </a:stretch>
        </p:blipFill>
        <p:spPr>
          <a:xfrm>
            <a:off x="7602436" y="1423877"/>
            <a:ext cx="4773381" cy="4090187"/>
          </a:xfrm>
          <a:prstGeom prst="rect">
            <a:avLst/>
          </a:prstGeom>
          <a:ln w="12700">
            <a:miter lim="400000"/>
          </a:ln>
        </p:spPr>
      </p:pic>
      <p:sp>
        <p:nvSpPr>
          <p:cNvPr id="217" name="Weight Initialization"/>
          <p:cNvSpPr txBox="1">
            <a:spLocks noGrp="1"/>
          </p:cNvSpPr>
          <p:nvPr>
            <p:ph type="title"/>
          </p:nvPr>
        </p:nvSpPr>
        <p:spPr>
          <a:prstGeom prst="rect">
            <a:avLst/>
          </a:prstGeom>
        </p:spPr>
        <p:txBody>
          <a:bodyPr/>
          <a:lstStyle/>
          <a:p>
            <a:r>
              <a:rPr lang="ja-JP" altLang="en-US"/>
              <a:t>权重初始化</a:t>
            </a:r>
            <a:endParaRPr dirty="0"/>
          </a:p>
        </p:txBody>
      </p:sp>
      <p:sp>
        <p:nvSpPr>
          <p:cNvPr id="219" name="Equation"/>
          <p:cNvSpPr txBox="1"/>
          <p:nvPr/>
        </p:nvSpPr>
        <p:spPr>
          <a:xfrm>
            <a:off x="4672385" y="4783528"/>
            <a:ext cx="65" cy="451342"/>
          </a:xfrm>
          <a:prstGeom prst="rect">
            <a:avLst/>
          </a:prstGeom>
          <a:ln w="12700">
            <a:miter lim="400000"/>
          </a:ln>
        </p:spPr>
        <p:txBody>
          <a:bodyPr wrap="none" lIns="0" tIns="0" rIns="0" bIns="0">
            <a:spAutoFit/>
          </a:bodyPr>
          <a:lstStyle/>
          <a:p>
            <a:pPr defTabSz="1219170" latinLnBrk="1">
              <a:defRPr>
                <a:solidFill>
                  <a:srgbClr val="000000"/>
                </a:solidFill>
              </a:defRPr>
            </a:pPr>
            <a:endParaRPr sz="2933" dirty="0"/>
          </a:p>
        </p:txBody>
      </p:sp>
      <p:sp>
        <p:nvSpPr>
          <p:cNvPr id="220" name="near optimal"/>
          <p:cNvSpPr/>
          <p:nvPr/>
        </p:nvSpPr>
        <p:spPr>
          <a:xfrm>
            <a:off x="8517505" y="4574480"/>
            <a:ext cx="2095531" cy="939585"/>
          </a:xfrm>
          <a:custGeom>
            <a:avLst/>
            <a:gdLst/>
            <a:ahLst/>
            <a:cxnLst>
              <a:cxn ang="0">
                <a:pos x="wd2" y="hd2"/>
              </a:cxn>
              <a:cxn ang="5400000">
                <a:pos x="wd2" y="hd2"/>
              </a:cxn>
              <a:cxn ang="10800000">
                <a:pos x="wd2" y="hd2"/>
              </a:cxn>
              <a:cxn ang="16200000">
                <a:pos x="wd2" y="hd2"/>
              </a:cxn>
            </a:cxnLst>
            <a:rect l="0" t="0" r="r" b="b"/>
            <a:pathLst>
              <a:path w="21600" h="21600" extrusionOk="0">
                <a:moveTo>
                  <a:pt x="6365" y="0"/>
                </a:moveTo>
                <a:lnTo>
                  <a:pt x="4212" y="5234"/>
                </a:lnTo>
                <a:lnTo>
                  <a:pt x="1080" y="5234"/>
                </a:lnTo>
                <a:cubicBezTo>
                  <a:pt x="484" y="5234"/>
                  <a:pt x="0" y="5828"/>
                  <a:pt x="0" y="6561"/>
                </a:cubicBezTo>
                <a:lnTo>
                  <a:pt x="0" y="20273"/>
                </a:lnTo>
                <a:cubicBezTo>
                  <a:pt x="0" y="21006"/>
                  <a:pt x="484" y="21600"/>
                  <a:pt x="1080" y="21600"/>
                </a:cubicBezTo>
                <a:lnTo>
                  <a:pt x="20520" y="21600"/>
                </a:lnTo>
                <a:cubicBezTo>
                  <a:pt x="21116" y="21600"/>
                  <a:pt x="21600" y="21006"/>
                  <a:pt x="21600" y="20273"/>
                </a:cubicBezTo>
                <a:lnTo>
                  <a:pt x="21600" y="6561"/>
                </a:lnTo>
                <a:cubicBezTo>
                  <a:pt x="21600" y="5828"/>
                  <a:pt x="21116" y="5234"/>
                  <a:pt x="20520" y="5234"/>
                </a:cubicBezTo>
                <a:lnTo>
                  <a:pt x="8525" y="5234"/>
                </a:lnTo>
                <a:lnTo>
                  <a:pt x="6365" y="0"/>
                </a:lnTo>
                <a:close/>
              </a:path>
            </a:pathLst>
          </a:custGeom>
          <a:solidFill>
            <a:srgbClr val="FFFFFF"/>
          </a:solidFill>
          <a:ln w="25400">
            <a:solidFill>
              <a:schemeClr val="accent1"/>
            </a:solidFill>
          </a:ln>
          <a:extLst>
            <a:ext uri="{C572A759-6A51-4108-AA02-DFA0A04FC94B}">
              <ma14:wrappingTextBoxFlag xmlns:ma14="http://schemas.microsoft.com/office/mac/drawingml/2011/main" xmlns="" val="1"/>
            </a:ext>
          </a:extLst>
        </p:spPr>
        <p:txBody>
          <a:bodyPr lIns="60959" rIns="60959" anchor="ctr"/>
          <a:lstStyle>
            <a:lvl1pPr>
              <a:spcBef>
                <a:spcPts val="900"/>
              </a:spcBef>
              <a:defRPr sz="2000">
                <a:solidFill>
                  <a:srgbClr val="000000"/>
                </a:solidFill>
              </a:defRPr>
            </a:lvl1pPr>
          </a:lstStyle>
          <a:p>
            <a:pPr algn="ctr"/>
            <a:r>
              <a:rPr lang="ja-JP" altLang="en-US" sz="2400" dirty="0">
                <a:solidFill>
                  <a:srgbClr val="09405E"/>
                </a:solidFill>
                <a:latin typeface="Microsoft YaHei" charset="-122"/>
                <a:ea typeface="Microsoft YaHei" charset="-122"/>
                <a:cs typeface="Microsoft YaHei" charset="-122"/>
              </a:rPr>
              <a:t>接近最优点</a:t>
            </a:r>
            <a:endParaRPr sz="2400" dirty="0">
              <a:solidFill>
                <a:srgbClr val="09405E"/>
              </a:solidFill>
              <a:latin typeface="Microsoft YaHei" charset="-122"/>
              <a:ea typeface="Microsoft YaHei" charset="-122"/>
              <a:cs typeface="Microsoft YaHei" charset="-122"/>
            </a:endParaRPr>
          </a:p>
        </p:txBody>
      </p:sp>
      <p:sp>
        <p:nvSpPr>
          <p:cNvPr id="221" name="random beginning"/>
          <p:cNvSpPr/>
          <p:nvPr/>
        </p:nvSpPr>
        <p:spPr>
          <a:xfrm>
            <a:off x="10063398" y="880904"/>
            <a:ext cx="1981313" cy="820299"/>
          </a:xfrm>
          <a:custGeom>
            <a:avLst/>
            <a:gdLst/>
            <a:ahLst/>
            <a:cxnLst>
              <a:cxn ang="0">
                <a:pos x="wd2" y="hd2"/>
              </a:cxn>
              <a:cxn ang="5400000">
                <a:pos x="wd2" y="hd2"/>
              </a:cxn>
              <a:cxn ang="10800000">
                <a:pos x="wd2" y="hd2"/>
              </a:cxn>
              <a:cxn ang="16200000">
                <a:pos x="wd2" y="hd2"/>
              </a:cxn>
            </a:cxnLst>
            <a:rect l="0" t="0" r="r" b="b"/>
            <a:pathLst>
              <a:path w="21600" h="21600" extrusionOk="0">
                <a:moveTo>
                  <a:pt x="1080" y="0"/>
                </a:moveTo>
                <a:cubicBezTo>
                  <a:pt x="484" y="0"/>
                  <a:pt x="0" y="587"/>
                  <a:pt x="0" y="1310"/>
                </a:cubicBezTo>
                <a:lnTo>
                  <a:pt x="0" y="14845"/>
                </a:lnTo>
                <a:cubicBezTo>
                  <a:pt x="0" y="15568"/>
                  <a:pt x="484" y="16155"/>
                  <a:pt x="1080" y="16155"/>
                </a:cubicBezTo>
                <a:lnTo>
                  <a:pt x="5879" y="16155"/>
                </a:lnTo>
                <a:lnTo>
                  <a:pt x="8039" y="21600"/>
                </a:lnTo>
                <a:lnTo>
                  <a:pt x="10192" y="16155"/>
                </a:lnTo>
                <a:lnTo>
                  <a:pt x="20520" y="16155"/>
                </a:lnTo>
                <a:cubicBezTo>
                  <a:pt x="21116" y="16155"/>
                  <a:pt x="21600" y="15568"/>
                  <a:pt x="21600" y="14845"/>
                </a:cubicBezTo>
                <a:lnTo>
                  <a:pt x="21600" y="1310"/>
                </a:lnTo>
                <a:cubicBezTo>
                  <a:pt x="21600" y="587"/>
                  <a:pt x="21116" y="0"/>
                  <a:pt x="20520" y="0"/>
                </a:cubicBezTo>
                <a:lnTo>
                  <a:pt x="1080" y="0"/>
                </a:lnTo>
                <a:close/>
              </a:path>
            </a:pathLst>
          </a:custGeom>
          <a:solidFill>
            <a:srgbClr val="FFFFFF"/>
          </a:solidFill>
          <a:ln w="25400">
            <a:solidFill>
              <a:schemeClr val="accent1"/>
            </a:solidFill>
          </a:ln>
          <a:extLst>
            <a:ext uri="{C572A759-6A51-4108-AA02-DFA0A04FC94B}">
              <ma14:wrappingTextBoxFlag xmlns:ma14="http://schemas.microsoft.com/office/mac/drawingml/2011/main" xmlns="" val="1"/>
            </a:ext>
          </a:extLst>
        </p:spPr>
        <p:txBody>
          <a:bodyPr lIns="60959" rIns="60959" anchor="ctr"/>
          <a:lstStyle>
            <a:lvl1pPr>
              <a:spcBef>
                <a:spcPts val="900"/>
              </a:spcBef>
              <a:defRPr sz="2000">
                <a:solidFill>
                  <a:srgbClr val="000000"/>
                </a:solidFill>
              </a:defRPr>
            </a:lvl1pPr>
          </a:lstStyle>
          <a:p>
            <a:pPr algn="ctr"/>
            <a:r>
              <a:rPr lang="ja-JP" altLang="en-US" sz="2400" dirty="0">
                <a:solidFill>
                  <a:srgbClr val="09405E"/>
                </a:solidFill>
                <a:latin typeface="Microsoft YaHei" charset="-122"/>
                <a:ea typeface="Microsoft YaHei" charset="-122"/>
                <a:cs typeface="Microsoft YaHei" charset="-122"/>
              </a:rPr>
              <a:t>随机起始点</a:t>
            </a:r>
            <a:endParaRPr lang="zh-CN" altLang="en-US" sz="2400" dirty="0">
              <a:solidFill>
                <a:srgbClr val="09405E"/>
              </a:solidFill>
              <a:latin typeface="Microsoft YaHei" charset="-122"/>
              <a:ea typeface="Microsoft YaHei" charset="-122"/>
              <a:cs typeface="Microsoft YaHei" charset="-122"/>
            </a:endParaRPr>
          </a:p>
        </p:txBody>
      </p:sp>
      <p:sp>
        <p:nvSpPr>
          <p:cNvPr id="9" name="内容占位符 2">
            <a:extLst>
              <a:ext uri="{FF2B5EF4-FFF2-40B4-BE49-F238E27FC236}">
                <a16:creationId xmlns:a16="http://schemas.microsoft.com/office/drawing/2014/main" id="{1815F180-CB69-2545-861B-6C6C587588D1}"/>
              </a:ext>
            </a:extLst>
          </p:cNvPr>
          <p:cNvSpPr>
            <a:spLocks noGrp="1"/>
          </p:cNvSpPr>
          <p:nvPr>
            <p:ph sz="quarter" idx="10"/>
          </p:nvPr>
        </p:nvSpPr>
        <p:spPr>
          <a:xfrm>
            <a:off x="630237" y="1147763"/>
            <a:ext cx="6972199" cy="5237271"/>
          </a:xfrm>
        </p:spPr>
        <p:txBody>
          <a:bodyPr/>
          <a:lstStyle/>
          <a:p>
            <a:r>
              <a:rPr lang="ja-JP" altLang="en-US"/>
              <a:t>使用适当范围内的随机值初始化权重</a:t>
            </a:r>
            <a:endParaRPr lang="en-US" altLang="zh-CN" dirty="0"/>
          </a:p>
          <a:p>
            <a:pPr lvl="1"/>
            <a:endParaRPr lang="en-US" altLang="zh-CN" dirty="0"/>
          </a:p>
          <a:p>
            <a:r>
              <a:rPr lang="ja-JP" altLang="en-US"/>
              <a:t>训练的开始容易受到数值不稳定性的影响</a:t>
            </a:r>
            <a:endParaRPr lang="zh-CN" altLang="zh-CN" dirty="0"/>
          </a:p>
          <a:p>
            <a:pPr lvl="1"/>
            <a:r>
              <a:rPr lang="en-US" altLang="ja-JP" dirty="0"/>
              <a:t> </a:t>
            </a:r>
            <a:r>
              <a:rPr lang="ja-JP" altLang="en-US"/>
              <a:t>远离最优点的表面可能很复杂</a:t>
            </a:r>
            <a:endParaRPr lang="en-US" altLang="zh-CN" dirty="0"/>
          </a:p>
          <a:p>
            <a:pPr lvl="1"/>
            <a:r>
              <a:rPr lang="en-US" altLang="ja-JP" dirty="0"/>
              <a:t> </a:t>
            </a:r>
            <a:r>
              <a:rPr lang="ja-JP" altLang="en-US"/>
              <a:t>接近最优点的表面可能更平坦</a:t>
            </a:r>
            <a:endParaRPr lang="zh-CN" altLang="en-US" dirty="0"/>
          </a:p>
        </p:txBody>
      </p:sp>
    </p:spTree>
    <p:extLst>
      <p:ext uri="{BB962C8B-B14F-4D97-AF65-F5344CB8AC3E}">
        <p14:creationId xmlns:p14="http://schemas.microsoft.com/office/powerpoint/2010/main" val="2135513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网络权重参数初始化</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366691" cy="5237271"/>
              </a:xfrm>
            </p:spPr>
            <p:txBody>
              <a:bodyPr/>
              <a:lstStyle/>
              <a:p>
                <a:r>
                  <a:rPr lang="zh-CN" altLang="zh-CN" dirty="0"/>
                  <a:t>对简单的机器学习模型，如</a:t>
                </a:r>
                <a:r>
                  <a:rPr lang="en-US" altLang="zh-CN" dirty="0"/>
                  <a:t>Logistic</a:t>
                </a:r>
                <a:r>
                  <a:rPr lang="zh-CN" altLang="zh-CN" dirty="0"/>
                  <a:t>回归，简单的将模型参数初始化</a:t>
                </a:r>
                <a:r>
                  <a:rPr lang="en-US" altLang="zh-CN" dirty="0"/>
                  <a:t>0</a:t>
                </a:r>
                <a:r>
                  <a:rPr lang="zh-CN" altLang="zh-CN" dirty="0"/>
                  <a:t>或较小的随机数即可。</a:t>
                </a:r>
                <a:endParaRPr lang="en-US" altLang="zh-CN" dirty="0"/>
              </a:p>
              <a:p>
                <a:pPr lvl="1"/>
                <a:endParaRPr lang="en-US" altLang="zh-CN" dirty="0"/>
              </a:p>
              <a:p>
                <a:r>
                  <a:rPr lang="zh-CN" altLang="zh-CN" dirty="0"/>
                  <a:t>对深度</a:t>
                </a:r>
                <a:r>
                  <a:rPr lang="zh-CN" altLang="en-US" dirty="0"/>
                  <a:t>模型</a:t>
                </a:r>
                <a:r>
                  <a:rPr lang="zh-CN" altLang="zh-CN" dirty="0"/>
                  <a:t>，由于目标函数非凸，层次深，如何选择参数初始值便成为一个值得探讨的问题。</a:t>
                </a:r>
              </a:p>
              <a:p>
                <a:pPr lvl="1"/>
                <a:r>
                  <a:rPr lang="zh-CN" altLang="en-US" dirty="0"/>
                  <a:t> </a:t>
                </a:r>
                <a:r>
                  <a:rPr lang="zh-CN" altLang="zh-CN" dirty="0"/>
                  <a:t>偏置参数</a:t>
                </a:r>
                <a14:m>
                  <m:oMath xmlns:m="http://schemas.openxmlformats.org/officeDocument/2006/math">
                    <m:r>
                      <a:rPr lang="en-US" altLang="zh-CN" b="1" i="1" dirty="0">
                        <a:latin typeface="Cambria Math" charset="0"/>
                      </a:rPr>
                      <m:t>𝒃</m:t>
                    </m:r>
                  </m:oMath>
                </a14:m>
                <a:r>
                  <a:rPr lang="zh-CN" altLang="zh-CN" dirty="0"/>
                  <a:t>通常设置为</a:t>
                </a:r>
                <a14:m>
                  <m:oMath xmlns:m="http://schemas.openxmlformats.org/officeDocument/2006/math">
                    <m:r>
                      <a:rPr lang="en-US" altLang="zh-CN" b="1" i="1" dirty="0">
                        <a:latin typeface="Cambria Math" charset="0"/>
                      </a:rPr>
                      <m:t>𝟎</m:t>
                    </m:r>
                  </m:oMath>
                </a14:m>
                <a:endParaRPr lang="en-US" altLang="zh-CN" dirty="0"/>
              </a:p>
              <a:p>
                <a:pPr lvl="1"/>
                <a:r>
                  <a:rPr lang="zh-CN" altLang="en-US" dirty="0"/>
                  <a:t> </a:t>
                </a:r>
                <a:r>
                  <a:rPr lang="zh-CN" altLang="zh-CN" dirty="0"/>
                  <a:t>模型权重的初始化对于网络的训练很重要</a:t>
                </a:r>
                <a:r>
                  <a:rPr lang="zh-CN" altLang="en-US" dirty="0"/>
                  <a:t>：</a:t>
                </a:r>
                <a:r>
                  <a:rPr lang="zh-CN" altLang="zh-CN" dirty="0"/>
                  <a:t>不好的初始化参数会导致梯度传播问题，降低训练速度；好的初始化参数能够加速收敛，并且更可能找到较优解</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366691" cy="5237271"/>
              </a:xfrm>
              <a:blipFill rotWithShape="0">
                <a:blip r:embed="rId3"/>
                <a:stretch>
                  <a:fillRect l="-912" t="-1164" r="-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863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随机数</a:t>
            </a:r>
            <a:r>
              <a:rPr lang="zh-CN" altLang="en-US" dirty="0"/>
              <a:t>初始化</a:t>
            </a:r>
            <a:r>
              <a:rPr lang="zh-CN" altLang="zh-CN" dirty="0"/>
              <a:t> </a:t>
            </a:r>
            <a:endParaRPr kumimoji="1" lang="zh-CN" altLang="en-US" dirty="0"/>
          </a:p>
        </p:txBody>
      </p:sp>
      <p:sp>
        <p:nvSpPr>
          <p:cNvPr id="3" name="内容占位符 2"/>
          <p:cNvSpPr>
            <a:spLocks noGrp="1"/>
          </p:cNvSpPr>
          <p:nvPr>
            <p:ph sz="quarter" idx="10"/>
          </p:nvPr>
        </p:nvSpPr>
        <p:spPr/>
        <p:txBody>
          <a:bodyPr/>
          <a:lstStyle/>
          <a:p>
            <a:r>
              <a:rPr kumimoji="1" lang="zh-CN" altLang="en-US" dirty="0"/>
              <a:t>例：</a:t>
            </a:r>
            <a:r>
              <a:rPr lang="en-US" altLang="zh-CN" dirty="0"/>
              <a:t>10</a:t>
            </a:r>
            <a:r>
              <a:rPr lang="zh-CN" altLang="zh-CN" dirty="0"/>
              <a:t>层</a:t>
            </a:r>
            <a:r>
              <a:rPr lang="en-US" altLang="zh-CN" dirty="0"/>
              <a:t>DNN</a:t>
            </a:r>
            <a:endParaRPr kumimoji="1" lang="zh-CN" altLang="en-US" dirty="0"/>
          </a:p>
        </p:txBody>
      </p:sp>
      <p:pic>
        <p:nvPicPr>
          <p:cNvPr id="4" name="Picture"/>
          <p:cNvPicPr/>
          <p:nvPr/>
        </p:nvPicPr>
        <p:blipFill>
          <a:blip r:embed="rId2"/>
          <a:stretch>
            <a:fillRect/>
          </a:stretch>
        </p:blipFill>
        <p:spPr bwMode="auto">
          <a:xfrm>
            <a:off x="669499" y="2473816"/>
            <a:ext cx="4647608" cy="2770505"/>
          </a:xfrm>
          <a:prstGeom prst="rect">
            <a:avLst/>
          </a:prstGeom>
          <a:noFill/>
          <a:ln w="9525">
            <a:noFill/>
            <a:headEnd/>
            <a:tailEnd/>
          </a:ln>
        </p:spPr>
      </p:pic>
      <p:sp>
        <p:nvSpPr>
          <p:cNvPr id="5" name="矩形 4"/>
          <p:cNvSpPr/>
          <p:nvPr/>
        </p:nvSpPr>
        <p:spPr>
          <a:xfrm>
            <a:off x="962839" y="5552499"/>
            <a:ext cx="4354268" cy="1015663"/>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各层的数据分布不一致</a:t>
            </a:r>
            <a:r>
              <a:rPr lang="en-US" altLang="zh-CN" sz="2000" dirty="0">
                <a:solidFill>
                  <a:srgbClr val="09405E"/>
                </a:solidFill>
                <a:latin typeface="微软雅黑" panose="020B0503020204020204" pitchFamily="34" charset="-122"/>
                <a:ea typeface="微软雅黑" panose="020B0503020204020204" pitchFamily="34" charset="-122"/>
              </a:rPr>
              <a:t> </a:t>
            </a:r>
          </a:p>
          <a:p>
            <a:r>
              <a:rPr lang="zh-CN" altLang="zh-CN" sz="2000" dirty="0">
                <a:solidFill>
                  <a:srgbClr val="09405E"/>
                </a:solidFill>
                <a:latin typeface="微软雅黑" panose="020B0503020204020204" pitchFamily="34" charset="-122"/>
                <a:ea typeface="微软雅黑" panose="020B0503020204020204" pitchFamily="34" charset="-122"/>
              </a:rPr>
              <a:t>随着层数的增加</a:t>
            </a:r>
            <a:r>
              <a:rPr lang="en-US" altLang="zh-CN" sz="2000" dirty="0">
                <a:solidFill>
                  <a:srgbClr val="09405E"/>
                </a:solidFill>
                <a:latin typeface="微软雅黑" panose="020B0503020204020204" pitchFamily="34" charset="-122"/>
                <a:ea typeface="微软雅黑" panose="020B0503020204020204" pitchFamily="34" charset="-122"/>
              </a:rPr>
              <a:t>, </a:t>
            </a:r>
          </a:p>
          <a:p>
            <a:r>
              <a:rPr lang="zh-CN" altLang="zh-CN" sz="2000" dirty="0">
                <a:solidFill>
                  <a:srgbClr val="09405E"/>
                </a:solidFill>
                <a:latin typeface="微软雅黑" panose="020B0503020204020204" pitchFamily="34" charset="-122"/>
                <a:ea typeface="微软雅黑" panose="020B0503020204020204" pitchFamily="34" charset="-122"/>
              </a:rPr>
              <a:t>几乎所有的输出值都很接近</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pic>
        <p:nvPicPr>
          <p:cNvPr id="6" name="Picture"/>
          <p:cNvPicPr/>
          <p:nvPr/>
        </p:nvPicPr>
        <p:blipFill>
          <a:blip r:embed="rId3"/>
          <a:stretch>
            <a:fillRect/>
          </a:stretch>
        </p:blipFill>
        <p:spPr bwMode="auto">
          <a:xfrm>
            <a:off x="6378872" y="2425501"/>
            <a:ext cx="3953848" cy="3006035"/>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矩形 6"/>
              <p:cNvSpPr/>
              <p:nvPr/>
            </p:nvSpPr>
            <p:spPr>
              <a:xfrm>
                <a:off x="797514" y="1642819"/>
                <a:ext cx="5298486" cy="830997"/>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每层权重都用</a:t>
                </a:r>
                <a14:m>
                  <m:oMath xmlns:m="http://schemas.openxmlformats.org/officeDocument/2006/math">
                    <m:r>
                      <a:rPr lang="en-US" altLang="zh-CN" sz="2400" dirty="0">
                        <a:solidFill>
                          <a:srgbClr val="09405E"/>
                        </a:solidFill>
                        <a:latin typeface="Cambria Math" charset="0"/>
                        <a:ea typeface="微软雅黑" panose="020B0503020204020204" pitchFamily="34" charset="-122"/>
                      </a:rPr>
                      <m:t>𝑁</m:t>
                    </m:r>
                    <m:r>
                      <a:rPr lang="en-US" altLang="zh-CN" sz="2400" dirty="0">
                        <a:solidFill>
                          <a:srgbClr val="09405E"/>
                        </a:solidFill>
                        <a:latin typeface="Cambria Math" charset="0"/>
                        <a:ea typeface="微软雅黑" panose="020B0503020204020204" pitchFamily="34" charset="-122"/>
                      </a:rPr>
                      <m:t>(0,0.01)</m:t>
                    </m:r>
                  </m:oMath>
                </a14:m>
                <a:r>
                  <a:rPr lang="zh-CN" altLang="zh-CN" sz="2400" dirty="0">
                    <a:solidFill>
                      <a:srgbClr val="09405E"/>
                    </a:solidFill>
                    <a:latin typeface="微软雅黑" panose="020B0503020204020204" pitchFamily="34" charset="-122"/>
                    <a:ea typeface="微软雅黑" panose="020B0503020204020204" pitchFamily="34" charset="-122"/>
                  </a:rPr>
                  <a:t>随机初始化，</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经过</a:t>
                </a:r>
                <a:r>
                  <a:rPr lang="en-US" altLang="zh-CN" sz="2400" dirty="0">
                    <a:solidFill>
                      <a:srgbClr val="09405E"/>
                    </a:solidFill>
                    <a:latin typeface="微软雅黑" panose="020B0503020204020204" pitchFamily="34" charset="-122"/>
                    <a:ea typeface="微软雅黑" panose="020B0503020204020204" pitchFamily="34" charset="-122"/>
                  </a:rPr>
                  <a:t>10</a:t>
                </a:r>
                <a:r>
                  <a:rPr lang="zh-CN" altLang="zh-CN" sz="2400" dirty="0">
                    <a:solidFill>
                      <a:srgbClr val="09405E"/>
                    </a:solidFill>
                    <a:latin typeface="微软雅黑" panose="020B0503020204020204" pitchFamily="34" charset="-122"/>
                    <a:ea typeface="微软雅黑" panose="020B0503020204020204" pitchFamily="34" charset="-122"/>
                  </a:rPr>
                  <a:t>层网络后各层的输出分布</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97514" y="1642819"/>
                <a:ext cx="5298486" cy="830997"/>
              </a:xfrm>
              <a:prstGeom prst="rect">
                <a:avLst/>
              </a:prstGeom>
              <a:blipFill rotWithShape="0">
                <a:blip r:embed="rId4"/>
                <a:stretch>
                  <a:fillRect l="-1841" t="-583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67088" y="1642818"/>
                <a:ext cx="5298486" cy="830997"/>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每层权重都用</a:t>
                </a:r>
                <a14:m>
                  <m:oMath xmlns:m="http://schemas.openxmlformats.org/officeDocument/2006/math">
                    <m:r>
                      <a:rPr lang="en-US" altLang="zh-CN" sz="2400" dirty="0">
                        <a:solidFill>
                          <a:srgbClr val="09405E"/>
                        </a:solidFill>
                        <a:latin typeface="Cambria Math" charset="0"/>
                        <a:ea typeface="微软雅黑" panose="020B0503020204020204" pitchFamily="34" charset="-122"/>
                      </a:rPr>
                      <m:t>𝑁</m:t>
                    </m:r>
                    <m:r>
                      <a:rPr lang="en-US" altLang="zh-CN" sz="2400" dirty="0">
                        <a:solidFill>
                          <a:srgbClr val="09405E"/>
                        </a:solidFill>
                        <a:latin typeface="Cambria Math" charset="0"/>
                        <a:ea typeface="微软雅黑" panose="020B0503020204020204" pitchFamily="34" charset="-122"/>
                      </a:rPr>
                      <m:t>(0,1)</m:t>
                    </m:r>
                  </m:oMath>
                </a14:m>
                <a:r>
                  <a:rPr lang="zh-CN" altLang="zh-CN" sz="2400" dirty="0">
                    <a:solidFill>
                      <a:srgbClr val="09405E"/>
                    </a:solidFill>
                    <a:latin typeface="微软雅黑" panose="020B0503020204020204" pitchFamily="34" charset="-122"/>
                    <a:ea typeface="微软雅黑" panose="020B0503020204020204" pitchFamily="34" charset="-122"/>
                  </a:rPr>
                  <a:t>随机初始化，</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经过</a:t>
                </a:r>
                <a:r>
                  <a:rPr lang="en-US" altLang="zh-CN" sz="2400" dirty="0">
                    <a:solidFill>
                      <a:srgbClr val="09405E"/>
                    </a:solidFill>
                    <a:latin typeface="微软雅黑" panose="020B0503020204020204" pitchFamily="34" charset="-122"/>
                    <a:ea typeface="微软雅黑" panose="020B0503020204020204" pitchFamily="34" charset="-122"/>
                  </a:rPr>
                  <a:t>10</a:t>
                </a:r>
                <a:r>
                  <a:rPr lang="zh-CN" altLang="zh-CN" sz="2400" dirty="0">
                    <a:solidFill>
                      <a:srgbClr val="09405E"/>
                    </a:solidFill>
                    <a:latin typeface="微软雅黑" panose="020B0503020204020204" pitchFamily="34" charset="-122"/>
                    <a:ea typeface="微软雅黑" panose="020B0503020204020204" pitchFamily="34" charset="-122"/>
                  </a:rPr>
                  <a:t>层网络后各层的输出分布</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367088" y="1642818"/>
                <a:ext cx="5298486" cy="830997"/>
              </a:xfrm>
              <a:prstGeom prst="rect">
                <a:avLst/>
              </a:prstGeom>
              <a:blipFill rotWithShape="0">
                <a:blip r:embed="rId5"/>
                <a:stretch>
                  <a:fillRect l="-1724" t="-5839" b="-15328"/>
                </a:stretch>
              </a:blipFill>
            </p:spPr>
            <p:txBody>
              <a:bodyPr/>
              <a:lstStyle/>
              <a:p>
                <a:r>
                  <a:rPr lang="zh-CN" altLang="en-US">
                    <a:noFill/>
                  </a:rPr>
                  <a:t> </a:t>
                </a:r>
              </a:p>
            </p:txBody>
          </p:sp>
        </mc:Fallback>
      </mc:AlternateContent>
      <p:sp>
        <p:nvSpPr>
          <p:cNvPr id="9" name="矩形 8"/>
          <p:cNvSpPr/>
          <p:nvPr/>
        </p:nvSpPr>
        <p:spPr>
          <a:xfrm>
            <a:off x="6378872" y="5534561"/>
            <a:ext cx="5286702" cy="1323439"/>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权重更有可能为较大的值</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各层输出的几乎全部集中在</a:t>
            </a:r>
            <a:r>
              <a:rPr lang="en-US" altLang="zh-CN" sz="2000" dirty="0">
                <a:solidFill>
                  <a:srgbClr val="09405E"/>
                </a:solidFill>
                <a:latin typeface="微软雅黑" panose="020B0503020204020204" pitchFamily="34" charset="-122"/>
                <a:ea typeface="微软雅黑" panose="020B0503020204020204" pitchFamily="34" charset="-122"/>
              </a:rPr>
              <a:t>-1</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a:solidFill>
                  <a:srgbClr val="09405E"/>
                </a:solidFill>
                <a:latin typeface="微软雅黑" panose="020B0503020204020204" pitchFamily="34" charset="-122"/>
                <a:ea typeface="微软雅黑" panose="020B0503020204020204" pitchFamily="34" charset="-122"/>
              </a:rPr>
              <a:t>1</a:t>
            </a:r>
            <a:r>
              <a:rPr lang="zh-CN" altLang="zh-CN" sz="2000" dirty="0">
                <a:solidFill>
                  <a:srgbClr val="09405E"/>
                </a:solidFill>
                <a:latin typeface="微软雅黑" panose="020B0503020204020204" pitchFamily="34" charset="-122"/>
                <a:ea typeface="微软雅黑" panose="020B0503020204020204" pitchFamily="34" charset="-122"/>
              </a:rPr>
              <a:t>附近，</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神经元呈饱和状态，梯度为</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即出现</a:t>
            </a:r>
            <a:r>
              <a:rPr lang="en-US" altLang="zh-CN"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死亡神经元</a:t>
            </a:r>
            <a:r>
              <a:rPr lang="en-US" altLang="zh-CN"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，参数难以被更新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40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小批量</a:t>
            </a:r>
            <a:r>
              <a:rPr kumimoji="1" lang="ja-JP" altLang="en-US" sz="2400" kern="1200" dirty="0">
                <a:solidFill>
                  <a:srgbClr val="09405E"/>
                </a:solidFill>
                <a:latin typeface="Microsoft YaHei" charset="-122"/>
                <a:ea typeface="Microsoft YaHei" charset="-122"/>
                <a:cs typeface="Microsoft YaHei" charset="-122"/>
              </a:rPr>
              <a:t>随机</a:t>
            </a:r>
            <a:r>
              <a:rPr kumimoji="1" lang="zh-CN" altLang="en-US" sz="2400" kern="1200" dirty="0">
                <a:solidFill>
                  <a:srgbClr val="09405E"/>
                </a:solidFill>
                <a:latin typeface="Microsoft YaHei" charset="-122"/>
                <a:ea typeface="Microsoft YaHei" charset="-122"/>
                <a:cs typeface="Microsoft YaHei" charset="-122"/>
              </a:rPr>
              <a:t>梯度下降</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自适应梯度方向（动量法）</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自适应学习率</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参数初始化</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endParaRPr kumimoji="1" lang="en-US" altLang="zh-CN" sz="2400" kern="1200" dirty="0">
              <a:solidFill>
                <a:srgbClr val="09405E"/>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抗过拟合策略</a:t>
            </a:r>
            <a:endParaRPr kumimoji="1" lang="en-US" altLang="zh-CN" sz="2800" dirty="0">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555609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每层输出和梯度的方差</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kumimoji="1" lang="zh-CN" altLang="en-US" dirty="0"/>
                  <a:t>略去非线性变换部分，全连接每层输出</a:t>
                </a:r>
                <a14:m>
                  <m:oMath xmlns:m="http://schemas.openxmlformats.org/officeDocument/2006/math">
                    <m:r>
                      <a:rPr kumimoji="1" lang="en-US" altLang="zh-CN" b="1" i="1" dirty="0" smtClean="0">
                        <a:latin typeface="Cambria Math" charset="0"/>
                      </a:rPr>
                      <m:t>𝒐</m:t>
                    </m:r>
                  </m:oMath>
                </a14:m>
                <a:r>
                  <a:rPr kumimoji="1" lang="zh-CN" altLang="en-US" dirty="0"/>
                  <a:t>和输入</a:t>
                </a:r>
                <a14:m>
                  <m:oMath xmlns:m="http://schemas.openxmlformats.org/officeDocument/2006/math">
                    <m:r>
                      <a:rPr kumimoji="1" lang="en-US" altLang="zh-CN" b="1" i="1" dirty="0">
                        <a:latin typeface="Cambria Math" charset="0"/>
                      </a:rPr>
                      <m:t>𝒙</m:t>
                    </m:r>
                  </m:oMath>
                </a14:m>
                <a:r>
                  <a:rPr kumimoji="1" lang="zh-CN" altLang="en-US" dirty="0"/>
                  <a:t>之间的关系为</a:t>
                </a:r>
                <a:endParaRPr kumimoji="1" lang="en-US" altLang="zh-CN" dirty="0"/>
              </a:p>
              <a:p>
                <a:endParaRPr kumimoji="1" lang="en-US" altLang="zh-CN" dirty="0"/>
              </a:p>
              <a:p>
                <a:endParaRPr kumimoji="1" lang="en-US" altLang="zh-CN" dirty="0"/>
              </a:p>
              <a:p>
                <a:endParaRPr kumimoji="1" lang="en-US" altLang="zh-CN" dirty="0"/>
              </a:p>
              <a:p>
                <a:r>
                  <a:rPr lang="zh-CN" altLang="en-US" dirty="0"/>
                  <a:t>将</a:t>
                </a:r>
                <a:r>
                  <a:rPr lang="ja-JP" altLang="en-US" dirty="0"/>
                  <a:t>每层的输出和梯度</a:t>
                </a:r>
                <a:r>
                  <a:rPr lang="zh-CN" altLang="en-US" dirty="0"/>
                  <a:t>看成</a:t>
                </a:r>
                <a:r>
                  <a:rPr lang="ja-JP" altLang="en-US" dirty="0"/>
                  <a:t>随机变量</a:t>
                </a:r>
                <a:endParaRPr kumimoji="1" lang="en-US" altLang="zh-CN" dirty="0"/>
              </a:p>
              <a:p>
                <a:r>
                  <a:rPr kumimoji="1" lang="zh-CN" altLang="en-US" dirty="0"/>
                  <a:t>假设所有</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charset="0"/>
                          </a:rPr>
                          <m:t>𝑤</m:t>
                        </m:r>
                      </m:e>
                      <m:sub>
                        <m:r>
                          <a:rPr kumimoji="1" lang="en-US" altLang="zh-CN" i="1" dirty="0">
                            <a:latin typeface="Cambria Math" charset="0"/>
                          </a:rPr>
                          <m:t>𝑖</m:t>
                        </m:r>
                        <m:r>
                          <a:rPr kumimoji="1" lang="en-US" altLang="zh-CN" i="1" dirty="0">
                            <a:latin typeface="Cambria Math" charset="0"/>
                          </a:rPr>
                          <m:t>,</m:t>
                        </m:r>
                        <m:r>
                          <a:rPr kumimoji="1" lang="en-US" altLang="zh-CN" i="1" dirty="0">
                            <a:latin typeface="Cambria Math" charset="0"/>
                          </a:rPr>
                          <m:t>𝑗</m:t>
                        </m:r>
                      </m:sub>
                    </m:sSub>
                  </m:oMath>
                </a14:m>
                <a:r>
                  <a:rPr kumimoji="1" lang="zh-CN" altLang="en-US" dirty="0"/>
                  <a:t>独立同分布，</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charset="0"/>
                          </a:rPr>
                          <m:t>𝑥</m:t>
                        </m:r>
                      </m:e>
                      <m:sub>
                        <m:r>
                          <a:rPr kumimoji="1" lang="en-US" altLang="zh-CN" i="1" dirty="0">
                            <a:latin typeface="Cambria Math" charset="0"/>
                          </a:rPr>
                          <m:t>𝑗</m:t>
                        </m:r>
                      </m:sub>
                    </m:sSub>
                  </m:oMath>
                </a14:m>
                <a:r>
                  <a:rPr kumimoji="1" lang="zh-CN" altLang="en-US" dirty="0"/>
                  <a:t>独立同分布，且</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charset="0"/>
                          </a:rPr>
                          <m:t>𝑤</m:t>
                        </m:r>
                      </m:e>
                      <m:sub>
                        <m:r>
                          <a:rPr kumimoji="1" lang="en-US" altLang="zh-CN" i="1" dirty="0">
                            <a:latin typeface="Cambria Math" charset="0"/>
                          </a:rPr>
                          <m:t>𝑖</m:t>
                        </m:r>
                        <m:r>
                          <a:rPr kumimoji="1" lang="en-US" altLang="zh-CN" i="1" dirty="0">
                            <a:latin typeface="Cambria Math" charset="0"/>
                          </a:rPr>
                          <m:t>,</m:t>
                        </m:r>
                        <m:r>
                          <a:rPr kumimoji="1" lang="en-US" altLang="zh-CN" i="1" dirty="0">
                            <a:latin typeface="Cambria Math" charset="0"/>
                          </a:rPr>
                          <m:t>𝑗</m:t>
                        </m:r>
                      </m:sub>
                    </m:sSub>
                  </m:oMath>
                </a14:m>
                <a:r>
                  <a:rPr kumimoji="1" lang="zh-CN" altLang="en-US" dirty="0"/>
                  <a:t>和</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charset="0"/>
                          </a:rPr>
                          <m:t>𝑥</m:t>
                        </m:r>
                      </m:e>
                      <m:sub>
                        <m:r>
                          <a:rPr kumimoji="1" lang="en-US" altLang="zh-CN" i="1" dirty="0">
                            <a:latin typeface="Cambria Math" charset="0"/>
                          </a:rPr>
                          <m:t>𝑗</m:t>
                        </m:r>
                      </m:sub>
                    </m:sSub>
                  </m:oMath>
                </a14:m>
                <a:r>
                  <a:rPr kumimoji="1" lang="zh-CN" altLang="en-US" dirty="0"/>
                  <a:t>独立</a:t>
                </a:r>
                <a:endParaRPr kumimoji="1" lang="en-US" altLang="zh-CN" dirty="0"/>
              </a:p>
              <a:p>
                <a:endParaRPr kumimoji="1" lang="en-US" altLang="zh-CN" dirty="0"/>
              </a:p>
              <a:p>
                <a:endParaRPr kumimoji="1" lang="en-US" altLang="zh-CN" dirty="0"/>
              </a:p>
              <a:p>
                <a:r>
                  <a:rPr kumimoji="1" lang="zh-CN" altLang="en-US" dirty="0"/>
                  <a:t>则输出的期望和方差为：</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1753423" y="1765771"/>
                <a:ext cx="2980368" cy="1031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b="0" i="1" dirty="0" smtClean="0">
                              <a:solidFill>
                                <a:srgbClr val="09405E"/>
                              </a:solidFill>
                              <a:latin typeface="Cambria Math" charset="0"/>
                              <a:ea typeface="微软雅黑" panose="020B0503020204020204" pitchFamily="34" charset="-122"/>
                            </a:rPr>
                            <m:t>𝑜</m:t>
                          </m:r>
                        </m:e>
                        <m:sub>
                          <m:r>
                            <a:rPr kumimoji="1" lang="en-US" altLang="zh-CN" sz="2800" b="0" i="1" dirty="0" smtClean="0">
                              <a:solidFill>
                                <a:srgbClr val="09405E"/>
                              </a:solidFill>
                              <a:latin typeface="Cambria Math" charset="0"/>
                              <a:ea typeface="微软雅黑" panose="020B0503020204020204" pitchFamily="34" charset="-122"/>
                            </a:rPr>
                            <m:t>𝑖</m:t>
                          </m:r>
                        </m:sub>
                      </m:sSub>
                      <m:r>
                        <a:rPr kumimoji="1" lang="en-US" altLang="zh-CN" sz="2800" dirty="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panose="02040503050406030204" pitchFamily="18"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𝑁</m:t>
                              </m:r>
                            </m:e>
                            <m:sub>
                              <m:r>
                                <a:rPr kumimoji="1" lang="en-US" altLang="zh-CN" sz="2800" b="0" i="1" dirty="0" smtClean="0">
                                  <a:solidFill>
                                    <a:srgbClr val="09405E"/>
                                  </a:solidFill>
                                  <a:latin typeface="Cambria Math" charset="0"/>
                                  <a:ea typeface="微软雅黑" panose="020B0503020204020204" pitchFamily="34" charset="-122"/>
                                </a:rPr>
                                <m:t>𝑖𝑛</m:t>
                              </m:r>
                            </m:sub>
                          </m:sSub>
                        </m:sup>
                        <m:e>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b="0" i="1" dirty="0" smtClean="0">
                                  <a:solidFill>
                                    <a:srgbClr val="09405E"/>
                                  </a:solidFill>
                                  <a:latin typeface="Cambria Math" charset="0"/>
                                  <a:ea typeface="微软雅黑" panose="020B0503020204020204" pitchFamily="34" charset="-122"/>
                                </a:rPr>
                                <m:t>𝑤</m:t>
                              </m:r>
                            </m:e>
                            <m:sub>
                              <m:r>
                                <a:rPr kumimoji="1" lang="en-US" altLang="zh-CN" sz="2800" b="0" i="1" dirty="0" smtClean="0">
                                  <a:solidFill>
                                    <a:srgbClr val="09405E"/>
                                  </a:solidFill>
                                  <a:latin typeface="Cambria Math" charset="0"/>
                                  <a:ea typeface="微软雅黑" panose="020B0503020204020204" pitchFamily="34" charset="-122"/>
                                </a:rPr>
                                <m:t>𝑖</m:t>
                              </m:r>
                              <m:r>
                                <a:rPr kumimoji="1" lang="en-US" altLang="zh-CN" sz="2800" b="0" i="1" dirty="0" smtClean="0">
                                  <a:solidFill>
                                    <a:srgbClr val="09405E"/>
                                  </a:solidFill>
                                  <a:latin typeface="Cambria Math" charset="0"/>
                                  <a:ea typeface="微软雅黑" panose="020B0503020204020204" pitchFamily="34" charset="-122"/>
                                </a:rPr>
                                <m:t>,</m:t>
                              </m:r>
                              <m:r>
                                <a:rPr kumimoji="1" lang="en-US" altLang="zh-CN" sz="2800" b="0" i="1" dirty="0" smtClean="0">
                                  <a:solidFill>
                                    <a:srgbClr val="09405E"/>
                                  </a:solidFill>
                                  <a:latin typeface="Cambria Math" charset="0"/>
                                  <a:ea typeface="微软雅黑" panose="020B0503020204020204" pitchFamily="34" charset="-122"/>
                                </a:rPr>
                                <m:t>𝑗</m:t>
                              </m:r>
                            </m:sub>
                          </m:sSub>
                        </m:e>
                      </m:nary>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oMath>
                  </m:oMathPara>
                </a14:m>
                <a:endParaRPr kumimoji="1" lang="zh-CN" altLang="en-US" sz="2800" i="1" dirty="0">
                  <a:solidFill>
                    <a:srgbClr val="09405E"/>
                  </a:solidFill>
                  <a:latin typeface="微软雅黑" panose="020B0503020204020204" pitchFamily="34" charset="-122"/>
                  <a:ea typeface="微软雅黑" panose="020B0503020204020204" pitchFamily="34" charset="-122"/>
                </a:endParaRPr>
              </a:p>
            </p:txBody>
          </p:sp>
        </mc:Choice>
        <mc:Fallback>
          <p:sp>
            <p:nvSpPr>
              <p:cNvPr id="4" name="矩形 3"/>
              <p:cNvSpPr>
                <a:spLocks noRot="1" noChangeAspect="1" noMove="1" noResize="1" noEditPoints="1" noAdjustHandles="1" noChangeArrowheads="1" noChangeShapeType="1" noTextEdit="1"/>
              </p:cNvSpPr>
              <p:nvPr/>
            </p:nvSpPr>
            <p:spPr>
              <a:xfrm>
                <a:off x="1753423" y="1765771"/>
                <a:ext cx="2980368" cy="1031693"/>
              </a:xfrm>
              <a:prstGeom prst="rect">
                <a:avLst/>
              </a:prstGeom>
              <a:blipFill>
                <a:blip r:embed="rId3"/>
                <a:stretch>
                  <a:fillRect l="-14894" t="-145122" b="-2085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7201549" y="2189964"/>
                <a:ext cx="3231910" cy="461665"/>
              </a:xfrm>
              <a:prstGeom prst="rect">
                <a:avLst/>
              </a:prstGeom>
            </p:spPr>
            <p:txBody>
              <a:bodyPr wrap="none">
                <a:spAutoFit/>
              </a:bodyPr>
              <a:lstStyle/>
              <a:p>
                <a14:m>
                  <m:oMath xmlns:m="http://schemas.openxmlformats.org/officeDocument/2006/math">
                    <m:sSub>
                      <m:sSubPr>
                        <m:ctrlPr>
                          <a:rPr kumimoji="1" lang="en-US" altLang="zh-CN" sz="2400" i="1" dirty="0">
                            <a:solidFill>
                              <a:srgbClr val="09405E"/>
                            </a:solidFill>
                            <a:latin typeface="Cambria Math" panose="02040503050406030204" pitchFamily="18" charset="0"/>
                            <a:ea typeface="微软雅黑" panose="020B0503020204020204" pitchFamily="34" charset="-122"/>
                          </a:rPr>
                        </m:ctrlPr>
                      </m:sSubPr>
                      <m:e>
                        <m:r>
                          <a:rPr kumimoji="1" lang="en-US" altLang="zh-CN" sz="2400" i="1" dirty="0">
                            <a:solidFill>
                              <a:srgbClr val="09405E"/>
                            </a:solidFill>
                            <a:latin typeface="Cambria Math" charset="0"/>
                            <a:ea typeface="微软雅黑" panose="020B0503020204020204" pitchFamily="34" charset="-122"/>
                          </a:rPr>
                          <m:t>𝑁</m:t>
                        </m:r>
                      </m:e>
                      <m:sub>
                        <m:r>
                          <a:rPr kumimoji="1" lang="en-US" altLang="zh-CN" sz="2400" i="1" dirty="0">
                            <a:solidFill>
                              <a:srgbClr val="09405E"/>
                            </a:solidFill>
                            <a:latin typeface="Cambria Math" charset="0"/>
                            <a:ea typeface="微软雅黑" panose="020B0503020204020204" pitchFamily="34" charset="-122"/>
                          </a:rPr>
                          <m:t>𝑖𝑛</m:t>
                        </m:r>
                      </m:sub>
                    </m:sSub>
                  </m:oMath>
                </a14:m>
                <a:r>
                  <a:rPr kumimoji="1" lang="en-US" altLang="zh-CN" sz="2400" dirty="0">
                    <a:solidFill>
                      <a:srgbClr val="09405E"/>
                    </a:solidFill>
                    <a:latin typeface="Cambria Math" charset="0"/>
                    <a:ea typeface="微软雅黑" panose="020B0503020204020204" pitchFamily="34" charset="-122"/>
                  </a:rPr>
                  <a:t>:</a:t>
                </a:r>
                <a:r>
                  <a:rPr kumimoji="1" lang="zh-CN" altLang="en-US" sz="2400" dirty="0">
                    <a:solidFill>
                      <a:srgbClr val="09405E"/>
                    </a:solidFill>
                    <a:latin typeface="Cambria Math" charset="0"/>
                    <a:ea typeface="微软雅黑" panose="020B0503020204020204" pitchFamily="34" charset="-122"/>
                  </a:rPr>
                  <a:t> 神经元的输入维度</a:t>
                </a:r>
              </a:p>
            </p:txBody>
          </p:sp>
        </mc:Choice>
        <mc:Fallback>
          <p:sp>
            <p:nvSpPr>
              <p:cNvPr id="5" name="矩形 4"/>
              <p:cNvSpPr>
                <a:spLocks noRot="1" noChangeAspect="1" noMove="1" noResize="1" noEditPoints="1" noAdjustHandles="1" noChangeArrowheads="1" noChangeShapeType="1" noTextEdit="1"/>
              </p:cNvSpPr>
              <p:nvPr/>
            </p:nvSpPr>
            <p:spPr>
              <a:xfrm>
                <a:off x="7201549" y="2189964"/>
                <a:ext cx="3231910" cy="461665"/>
              </a:xfrm>
              <a:prstGeom prst="rect">
                <a:avLst/>
              </a:prstGeom>
              <a:blipFill>
                <a:blip r:embed="rId4"/>
                <a:stretch>
                  <a:fillRect l="-391" t="-10811" r="-2344"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Equation"/>
              <p:cNvSpPr txBox="1"/>
              <p:nvPr/>
            </p:nvSpPr>
            <p:spPr>
              <a:xfrm>
                <a:off x="1452222" y="3881707"/>
                <a:ext cx="4181786" cy="496418"/>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smtClean="0">
                        <a:solidFill>
                          <a:srgbClr val="09405E"/>
                        </a:solidFill>
                        <a:latin typeface="Cambria Math" charset="0"/>
                        <a:ea typeface="微软雅黑" panose="020B0503020204020204" pitchFamily="34" charset="-122"/>
                      </a:rPr>
                      <m:t>𝔼</m:t>
                    </m:r>
                    <m:r>
                      <a:rPr kumimoji="1" lang="pt-BR" sz="2800" smtClean="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r>
                      <a:rPr kumimoji="1" lang="pt-BR" sz="2800">
                        <a:solidFill>
                          <a:srgbClr val="09405E"/>
                        </a:solidFill>
                        <a:latin typeface="Cambria Math" charset="0"/>
                        <a:ea typeface="微软雅黑" panose="020B0503020204020204" pitchFamily="34" charset="-122"/>
                      </a:rPr>
                      <m:t>]=0</m:t>
                    </m:r>
                  </m:oMath>
                </a14:m>
                <a:r>
                  <a:rPr kumimoji="1" lang="en-US" sz="2800" dirty="0">
                    <a:solidFill>
                      <a:srgbClr val="09405E"/>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kumimoji="1" lang="pt-BR" altLang="zh-CN" sz="2800">
                        <a:solidFill>
                          <a:srgbClr val="09405E"/>
                        </a:solidFill>
                        <a:latin typeface="Cambria Math" charset="0"/>
                        <a:ea typeface="微软雅黑" panose="020B0503020204020204" pitchFamily="34" charset="-122"/>
                      </a:rPr>
                      <m:t>Var</m:t>
                    </m:r>
                    <m:d>
                      <m:dPr>
                        <m:begChr m:val="["/>
                        <m:endChr m:val="]"/>
                        <m:ctrlPr>
                          <a:rPr kumimoji="1" lang="pt-BR" altLang="zh-CN" sz="2800" i="1" dirty="0">
                            <a:solidFill>
                              <a:srgbClr val="09405E"/>
                            </a:solidFill>
                            <a:latin typeface="Cambria Math" panose="02040503050406030204" pitchFamily="18" charset="0"/>
                            <a:ea typeface="微软雅黑" panose="020B0503020204020204" pitchFamily="34" charset="-122"/>
                          </a:rPr>
                        </m:ctrlPr>
                      </m:d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d>
                    <m:r>
                      <a:rPr kumimoji="1" lang="pt-BR" altLang="zh-CN" sz="2800">
                        <a:solidFill>
                          <a:srgbClr val="09405E"/>
                        </a:solidFill>
                        <a:latin typeface="Cambria Math" charset="0"/>
                        <a:ea typeface="微软雅黑" panose="020B0503020204020204" pitchFamily="34" charset="-122"/>
                      </a:rPr>
                      <m:t>=</m:t>
                    </m:r>
                    <m:sSup>
                      <m:sSupPr>
                        <m:ctrlPr>
                          <a:rPr kumimoji="1" lang="pt-BR" altLang="zh-CN" sz="2800" i="1">
                            <a:solidFill>
                              <a:srgbClr val="09405E"/>
                            </a:solidFill>
                            <a:latin typeface="Cambria Math" panose="02040503050406030204" pitchFamily="18" charset="0"/>
                            <a:ea typeface="微软雅黑" panose="020B0503020204020204" pitchFamily="34" charset="-122"/>
                          </a:rPr>
                        </m:ctrlPr>
                      </m:sSupPr>
                      <m:e>
                        <m:r>
                          <a:rPr kumimoji="1" lang="pt-BR" altLang="zh-CN" sz="2800">
                            <a:solidFill>
                              <a:srgbClr val="09405E"/>
                            </a:solidFill>
                            <a:latin typeface="Cambria Math" charset="0"/>
                            <a:ea typeface="微软雅黑" panose="020B0503020204020204" pitchFamily="34" charset="-122"/>
                          </a:rPr>
                          <m:t>𝜎</m:t>
                        </m:r>
                      </m:e>
                      <m:sup>
                        <m:r>
                          <a:rPr kumimoji="1" lang="pt-BR"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m:t>
                    </m:r>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Equation"/>
              <p:cNvSpPr txBox="1">
                <a:spLocks noRot="1" noChangeAspect="1" noMove="1" noResize="1" noEditPoints="1" noAdjustHandles="1" noChangeArrowheads="1" noChangeShapeType="1" noTextEdit="1"/>
              </p:cNvSpPr>
              <p:nvPr/>
            </p:nvSpPr>
            <p:spPr>
              <a:xfrm>
                <a:off x="1452222" y="3881707"/>
                <a:ext cx="4181786" cy="496418"/>
              </a:xfrm>
              <a:prstGeom prst="rect">
                <a:avLst/>
              </a:prstGeom>
              <a:blipFill rotWithShape="0">
                <a:blip r:embed="rId5"/>
                <a:stretch>
                  <a:fillRect t="-17284" b="-34568"/>
                </a:stretch>
              </a:blipFill>
              <a:ln w="12700">
                <a:miter lim="400000"/>
              </a:ln>
            </p:spPr>
            <p:txBody>
              <a:bodyPr/>
              <a:lstStyle/>
              <a:p>
                <a:r>
                  <a:rPr lang="zh-CN" altLang="en-US">
                    <a:noFill/>
                  </a:rPr>
                  <a:t> </a:t>
                </a:r>
              </a:p>
            </p:txBody>
          </p:sp>
        </mc:Fallback>
      </mc:AlternateContent>
      <p:sp>
        <p:nvSpPr>
          <p:cNvPr id="7" name="Equation"/>
          <p:cNvSpPr txBox="1"/>
          <p:nvPr/>
        </p:nvSpPr>
        <p:spPr>
          <a:xfrm>
            <a:off x="4332404" y="3829726"/>
            <a:ext cx="65" cy="430887"/>
          </a:xfrm>
          <a:prstGeom prst="rect">
            <a:avLst/>
          </a:prstGeom>
          <a:ln w="12700">
            <a:miter lim="400000"/>
          </a:ln>
        </p:spPr>
        <p:txBody>
          <a:bodyPr wrap="none" lIns="0" tIns="0" rIns="0" bIns="0">
            <a:spAutoFit/>
          </a:bodyPr>
          <a:lstStyle/>
          <a:p>
            <a:pPr defTabSz="1219170" latinLnBrk="1">
              <a:defRPr>
                <a:solidFill>
                  <a:srgbClr val="000000"/>
                </a:solidFill>
              </a:defRPr>
            </a:pPr>
            <a:endParaRPr kumimoji="1" sz="28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Equation"/>
              <p:cNvSpPr txBox="1"/>
              <p:nvPr/>
            </p:nvSpPr>
            <p:spPr>
              <a:xfrm>
                <a:off x="1512395" y="5050800"/>
                <a:ext cx="3408882" cy="575927"/>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a:solidFill>
                          <a:srgbClr val="09405E"/>
                        </a:solidFill>
                        <a:latin typeface="Cambria Math" charset="0"/>
                        <a:ea typeface="微软雅黑" panose="020B0503020204020204" pitchFamily="34" charset="-122"/>
                      </a:rPr>
                      <m:t>𝔼</m:t>
                    </m:r>
                    <m:r>
                      <a:rPr kumimoji="1" lang="pt-BR"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r>
                      <a:rPr kumimoji="1" lang="pt-BR" sz="2800">
                        <a:solidFill>
                          <a:srgbClr val="09405E"/>
                        </a:solidFill>
                        <a:latin typeface="Cambria Math" charset="0"/>
                        <a:ea typeface="微软雅黑" panose="020B0503020204020204" pitchFamily="34" charset="-122"/>
                      </a:rPr>
                      <m:t>]=</m:t>
                    </m:r>
                  </m:oMath>
                </a14:m>
                <a:r>
                  <a:rPr kumimoji="1" lang="pt-BR" altLang="zh-CN" sz="2800" dirty="0">
                    <a:solidFill>
                      <a:srgbClr val="09405E"/>
                    </a:solidFill>
                    <a:ea typeface="微软雅黑" panose="020B0503020204020204" pitchFamily="34" charset="-122"/>
                  </a:rPr>
                  <a:t> </a:t>
                </a:r>
                <a14:m>
                  <m:oMath xmlns:m="http://schemas.openxmlformats.org/officeDocument/2006/math">
                    <m:r>
                      <a:rPr kumimoji="1" lang="pt-BR" altLang="zh-CN" sz="2800">
                        <a:solidFill>
                          <a:srgbClr val="09405E"/>
                        </a:solidFill>
                        <a:latin typeface="Cambria Math" charset="0"/>
                        <a:ea typeface="微软雅黑" panose="020B0503020204020204" pitchFamily="34" charset="-122"/>
                      </a:rPr>
                      <m:t>𝔼</m:t>
                    </m:r>
                    <m:r>
                      <a:rPr kumimoji="1" lang="pt-BR" altLang="zh-CN" sz="280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panose="02040503050406030204" pitchFamily="18"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nary>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r>
                      <a:rPr kumimoji="1" lang="pt-BR" altLang="zh-CN" sz="2800">
                        <a:solidFill>
                          <a:srgbClr val="09405E"/>
                        </a:solidFill>
                        <a:latin typeface="Cambria Math" charset="0"/>
                        <a:ea typeface="微软雅黑" panose="020B0503020204020204" pitchFamily="34" charset="-122"/>
                      </a:rPr>
                      <m:t>]</m:t>
                    </m:r>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Equation"/>
              <p:cNvSpPr txBox="1">
                <a:spLocks noRot="1" noChangeAspect="1" noMove="1" noResize="1" noEditPoints="1" noAdjustHandles="1" noChangeArrowheads="1" noChangeShapeType="1" noTextEdit="1"/>
              </p:cNvSpPr>
              <p:nvPr/>
            </p:nvSpPr>
            <p:spPr>
              <a:xfrm>
                <a:off x="1512395" y="5050800"/>
                <a:ext cx="3408882" cy="575927"/>
              </a:xfrm>
              <a:prstGeom prst="rect">
                <a:avLst/>
              </a:prstGeom>
              <a:blipFill>
                <a:blip r:embed="rId6"/>
                <a:stretch>
                  <a:fillRect l="-3717" t="-108511" r="-3717" b="-165957"/>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2305888" y="5790732"/>
                <a:ext cx="6829562" cy="93063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panose="02040503050406030204" pitchFamily="18"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e>
                          </m:d>
                        </m:e>
                      </m:nary>
                      <m:r>
                        <a:rPr kumimoji="1" lang="pt-BR" altLang="zh-CN" sz="280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panose="02040503050406030204" pitchFamily="18"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d>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e>
                          </m:d>
                        </m:e>
                      </m:nary>
                      <m:r>
                        <a:rPr kumimoji="1" lang="en-US" altLang="zh-CN" sz="2800" b="0" i="1" dirty="0" smtClean="0">
                          <a:solidFill>
                            <a:srgbClr val="09405E"/>
                          </a:solidFill>
                          <a:latin typeface="Cambria Math" charset="0"/>
                          <a:ea typeface="微软雅黑" panose="020B0503020204020204" pitchFamily="34" charset="-122"/>
                        </a:rPr>
                        <m:t>=0</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2305888" y="5790732"/>
                <a:ext cx="6829562" cy="930639"/>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6130941" y="3829726"/>
                <a:ext cx="3597075" cy="474232"/>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a:solidFill>
                          <a:srgbClr val="09405E"/>
                        </a:solidFill>
                        <a:latin typeface="Cambria Math" charset="0"/>
                        <a:ea typeface="微软雅黑" panose="020B0503020204020204" pitchFamily="34" charset="-122"/>
                      </a:rPr>
                      <m:t>𝔼</m:t>
                    </m:r>
                    <m:r>
                      <a:rPr kumimoji="1" lang="pt-BR"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𝑥</m:t>
                        </m:r>
                      </m:e>
                      <m:sub>
                        <m:r>
                          <a:rPr kumimoji="1" lang="en-US" altLang="zh-CN" sz="2800" dirty="0">
                            <a:solidFill>
                              <a:srgbClr val="09405E"/>
                            </a:solidFill>
                            <a:latin typeface="Cambria Math" charset="0"/>
                            <a:ea typeface="微软雅黑" panose="020B0503020204020204" pitchFamily="34" charset="-122"/>
                          </a:rPr>
                          <m:t>𝑗</m:t>
                        </m:r>
                      </m:sub>
                    </m:sSub>
                    <m:r>
                      <a:rPr kumimoji="1" lang="pt-BR" sz="2800">
                        <a:solidFill>
                          <a:srgbClr val="09405E"/>
                        </a:solidFill>
                        <a:latin typeface="Cambria Math" charset="0"/>
                        <a:ea typeface="微软雅黑" panose="020B0503020204020204" pitchFamily="34" charset="-122"/>
                      </a:rPr>
                      <m:t>]=0</m:t>
                    </m:r>
                  </m:oMath>
                </a14:m>
                <a:r>
                  <a:rPr kumimoji="1" lang="en-US" sz="2800" dirty="0">
                    <a:solidFill>
                      <a:srgbClr val="09405E"/>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kumimoji="1" lang="pt-BR" altLang="zh-CN" sz="2800">
                        <a:solidFill>
                          <a:srgbClr val="09405E"/>
                        </a:solidFill>
                        <a:latin typeface="Cambria Math" charset="0"/>
                        <a:ea typeface="微软雅黑" panose="020B0503020204020204" pitchFamily="34" charset="-122"/>
                      </a:rPr>
                      <m:t>Var</m:t>
                    </m:r>
                    <m:r>
                      <a:rPr kumimoji="1" lang="pt-BR" altLang="zh-CN" sz="2800">
                        <a:solidFill>
                          <a:srgbClr val="09405E"/>
                        </a:solidFill>
                        <a:latin typeface="Cambria Math" charset="0"/>
                        <a:ea typeface="微软雅黑" panose="020B0503020204020204" pitchFamily="34" charset="-122"/>
                      </a:rPr>
                      <m:t>[</m:t>
                    </m:r>
                    <m:sSub>
                      <m:sSubPr>
                        <m:ctrlPr>
                          <a:rPr kumimoji="1" lang="pt-BR" altLang="zh-CN" sz="2800" i="1" dirty="0">
                            <a:solidFill>
                              <a:srgbClr val="09405E"/>
                            </a:solidFill>
                            <a:latin typeface="Cambria Math" panose="02040503050406030204" pitchFamily="18" charset="0"/>
                            <a:ea typeface="微软雅黑" panose="020B0503020204020204" pitchFamily="34" charset="-122"/>
                          </a:rPr>
                        </m:ctrlPr>
                      </m:sSubPr>
                      <m:e>
                        <m:r>
                          <a:rPr kumimoji="1" lang="pt-BR" altLang="zh-CN" sz="2800" dirty="0">
                            <a:solidFill>
                              <a:srgbClr val="09405E"/>
                            </a:solidFill>
                            <a:latin typeface="Cambria Math" charset="0"/>
                            <a:ea typeface="微软雅黑" panose="020B0503020204020204" pitchFamily="34" charset="-122"/>
                          </a:rPr>
                          <m:t>𝑥</m:t>
                        </m:r>
                      </m:e>
                      <m:sub>
                        <m:r>
                          <a:rPr kumimoji="1" lang="pt-BR" altLang="zh-CN" sz="2800" dirty="0">
                            <a:solidFill>
                              <a:srgbClr val="09405E"/>
                            </a:solidFill>
                            <a:latin typeface="Cambria Math" charset="0"/>
                            <a:ea typeface="微软雅黑" panose="020B0503020204020204" pitchFamily="34" charset="-122"/>
                          </a:rPr>
                          <m:t>𝑗</m:t>
                        </m:r>
                      </m:sub>
                    </m:sSub>
                    <m:r>
                      <a:rPr kumimoji="1" lang="pt-BR" altLang="zh-CN" sz="2800">
                        <a:solidFill>
                          <a:srgbClr val="09405E"/>
                        </a:solidFill>
                        <a:latin typeface="Cambria Math" charset="0"/>
                        <a:ea typeface="微软雅黑" panose="020B0503020204020204" pitchFamily="34" charset="-122"/>
                      </a:rPr>
                      <m:t>]=</m:t>
                    </m:r>
                    <m:sSup>
                      <m:sSupPr>
                        <m:ctrlPr>
                          <a:rPr kumimoji="1" lang="pt-BR" altLang="zh-CN" sz="2800" i="1">
                            <a:solidFill>
                              <a:srgbClr val="09405E"/>
                            </a:solidFill>
                            <a:latin typeface="Cambria Math" panose="02040503050406030204" pitchFamily="18" charset="0"/>
                            <a:ea typeface="微软雅黑" panose="020B0503020204020204" pitchFamily="34" charset="-122"/>
                          </a:rPr>
                        </m:ctrlPr>
                      </m:sSupPr>
                      <m:e>
                        <m:r>
                          <m:rPr>
                            <m:sty m:val="p"/>
                          </m:rPr>
                          <a:rPr kumimoji="1" lang="el-GR" altLang="zh-CN" sz="2800" i="1" smtClean="0">
                            <a:solidFill>
                              <a:srgbClr val="09405E"/>
                            </a:solidFill>
                            <a:latin typeface="Cambria Math" charset="0"/>
                            <a:ea typeface="Cambria Math" charset="0"/>
                            <a:cs typeface="Cambria Math" charset="0"/>
                          </a:rPr>
                          <m:t>γ</m:t>
                        </m:r>
                      </m:e>
                      <m:sup>
                        <m:r>
                          <a:rPr kumimoji="1" lang="pt-BR" altLang="zh-CN" sz="2800">
                            <a:solidFill>
                              <a:srgbClr val="09405E"/>
                            </a:solidFill>
                            <a:latin typeface="Cambria Math" charset="0"/>
                            <a:ea typeface="微软雅黑" panose="020B0503020204020204" pitchFamily="34" charset="-122"/>
                          </a:rPr>
                          <m:t>2</m:t>
                        </m:r>
                      </m:sup>
                    </m:sSup>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2" name="Equation"/>
              <p:cNvSpPr txBox="1">
                <a:spLocks noRot="1" noChangeAspect="1" noMove="1" noResize="1" noEditPoints="1" noAdjustHandles="1" noChangeArrowheads="1" noChangeShapeType="1" noTextEdit="1"/>
              </p:cNvSpPr>
              <p:nvPr/>
            </p:nvSpPr>
            <p:spPr>
              <a:xfrm>
                <a:off x="6130941" y="3829726"/>
                <a:ext cx="3597075" cy="474232"/>
              </a:xfrm>
              <a:prstGeom prst="rect">
                <a:avLst/>
              </a:prstGeom>
              <a:blipFill rotWithShape="0">
                <a:blip r:embed="rId8"/>
                <a:stretch>
                  <a:fillRect t="-23077" b="-35897"/>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12124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每层输出和梯度的方差</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kumimoji="1" lang="zh-CN" altLang="en-US" dirty="0"/>
                  <a:t>输出的方差为：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若要使该层输出的方差（</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dirty="0">
                            <a:latin typeface="Cambria Math" charset="0"/>
                          </a:rPr>
                          <m:t>𝑁</m:t>
                        </m:r>
                      </m:e>
                      <m:sub>
                        <m:r>
                          <m:rPr>
                            <m:sty m:val="p"/>
                          </m:rPr>
                          <a:rPr kumimoji="1" lang="en-US" altLang="zh-CN" dirty="0">
                            <a:latin typeface="Cambria Math" charset="0"/>
                          </a:rPr>
                          <m:t>in</m:t>
                        </m:r>
                      </m:sub>
                    </m:sSub>
                    <m:sSup>
                      <m:sSupPr>
                        <m:ctrlPr>
                          <a:rPr kumimoji="1" lang="is-IS" altLang="zh-CN" i="1">
                            <a:latin typeface="Cambria Math" panose="02040503050406030204" pitchFamily="18" charset="0"/>
                          </a:rPr>
                        </m:ctrlPr>
                      </m:sSupPr>
                      <m:e>
                        <m:r>
                          <a:rPr kumimoji="1" lang="is-IS" altLang="zh-CN">
                            <a:latin typeface="Cambria Math" charset="0"/>
                          </a:rPr>
                          <m:t>𝜎</m:t>
                        </m:r>
                      </m:e>
                      <m:sup>
                        <m:r>
                          <a:rPr kumimoji="1" lang="is-IS" altLang="zh-CN">
                            <a:latin typeface="Cambria Math" charset="0"/>
                          </a:rPr>
                          <m:t>2</m:t>
                        </m:r>
                      </m:sup>
                    </m:sSup>
                    <m:sSup>
                      <m:sSupPr>
                        <m:ctrlPr>
                          <a:rPr kumimoji="1" lang="is-IS" altLang="zh-CN" i="1">
                            <a:latin typeface="Cambria Math" panose="02040503050406030204" pitchFamily="18" charset="0"/>
                          </a:rPr>
                        </m:ctrlPr>
                      </m:sSupPr>
                      <m:e>
                        <m:r>
                          <m:rPr>
                            <m:sty m:val="p"/>
                          </m:rPr>
                          <a:rPr kumimoji="1" lang="el-GR" altLang="zh-CN" i="1">
                            <a:latin typeface="Cambria Math" charset="0"/>
                            <a:ea typeface="Cambria Math" charset="0"/>
                            <a:cs typeface="Cambria Math" charset="0"/>
                          </a:rPr>
                          <m:t>γ</m:t>
                        </m:r>
                      </m:e>
                      <m:sup>
                        <m:r>
                          <a:rPr kumimoji="1" lang="is-IS" altLang="zh-CN">
                            <a:latin typeface="Cambria Math" charset="0"/>
                          </a:rPr>
                          <m:t>2</m:t>
                        </m:r>
                      </m:sup>
                    </m:sSup>
                  </m:oMath>
                </a14:m>
                <a:r>
                  <a:rPr kumimoji="1" lang="zh-CN" altLang="en-US" dirty="0"/>
                  <a:t>）与输入的方差（</a:t>
                </a:r>
                <a14:m>
                  <m:oMath xmlns:m="http://schemas.openxmlformats.org/officeDocument/2006/math">
                    <m:sSup>
                      <m:sSupPr>
                        <m:ctrlPr>
                          <a:rPr kumimoji="1" lang="is-IS" altLang="zh-CN" i="1">
                            <a:latin typeface="Cambria Math" panose="02040503050406030204" pitchFamily="18" charset="0"/>
                          </a:rPr>
                        </m:ctrlPr>
                      </m:sSupPr>
                      <m:e>
                        <m:r>
                          <m:rPr>
                            <m:sty m:val="p"/>
                          </m:rPr>
                          <a:rPr kumimoji="1" lang="el-GR" altLang="zh-CN" i="1">
                            <a:latin typeface="Cambria Math" charset="0"/>
                            <a:ea typeface="Cambria Math" charset="0"/>
                            <a:cs typeface="Cambria Math" charset="0"/>
                          </a:rPr>
                          <m:t>γ</m:t>
                        </m:r>
                      </m:e>
                      <m:sup>
                        <m:r>
                          <a:rPr kumimoji="1" lang="is-IS" altLang="zh-CN">
                            <a:latin typeface="Cambria Math" charset="0"/>
                          </a:rPr>
                          <m:t>2</m:t>
                        </m:r>
                      </m:sup>
                    </m:sSup>
                  </m:oMath>
                </a14:m>
                <a:r>
                  <a:rPr kumimoji="1" lang="zh-CN" altLang="en-US" dirty="0"/>
                  <a:t>）想等，则</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Equation"/>
              <p:cNvSpPr txBox="1"/>
              <p:nvPr/>
            </p:nvSpPr>
            <p:spPr>
              <a:xfrm>
                <a:off x="1204783" y="1837774"/>
                <a:ext cx="4179606" cy="48635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m:rPr>
                          <m:sty m:val="p"/>
                        </m:rPr>
                        <a:rPr kumimoji="1" lang="en-US" altLang="zh-CN" sz="2800" i="1" smtClean="0">
                          <a:solidFill>
                            <a:srgbClr val="09405E"/>
                          </a:solidFill>
                          <a:latin typeface="Cambria Math" charset="0"/>
                          <a:ea typeface="微软雅黑" panose="020B0503020204020204" pitchFamily="34" charset="-122"/>
                        </a:rPr>
                        <m:t>Var</m:t>
                      </m:r>
                      <m:d>
                        <m:dPr>
                          <m:begChr m:val="["/>
                          <m:endChr m:val="]"/>
                          <m:ctrlPr>
                            <a:rPr kumimoji="1" lang="pt-BR" altLang="zh-CN" sz="2800" i="1" dirty="0">
                              <a:solidFill>
                                <a:srgbClr val="09405E"/>
                              </a:solidFill>
                              <a:latin typeface="Cambria Math" panose="02040503050406030204" pitchFamily="18" charset="0"/>
                              <a:ea typeface="微软雅黑" panose="020B0503020204020204" pitchFamily="34" charset="-122"/>
                            </a:rPr>
                          </m:ctrlPr>
                        </m:d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e>
                      </m:d>
                      <m:r>
                        <a:rPr kumimoji="1" lang="pt-BR" sz="2800">
                          <a:solidFill>
                            <a:srgbClr val="09405E"/>
                          </a:solidFill>
                          <a:latin typeface="Cambria Math" charset="0"/>
                          <a:ea typeface="微软雅黑" panose="020B0503020204020204" pitchFamily="34" charset="-122"/>
                        </a:rPr>
                        <m:t>=</m:t>
                      </m:r>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Sup>
                            <m:sSubSupPr>
                              <m:ctrlPr>
                                <a:rPr kumimoji="1" lang="en-US" altLang="zh-CN" sz="2800" i="1" smtClean="0">
                                  <a:solidFill>
                                    <a:srgbClr val="09405E"/>
                                  </a:solidFill>
                                  <a:latin typeface="Cambria Math" panose="02040503050406030204" pitchFamily="18"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𝑜</m:t>
                              </m:r>
                            </m:e>
                            <m:sub>
                              <m:r>
                                <a:rPr kumimoji="1" lang="en-US" altLang="zh-CN" sz="2800" b="0" i="1" smtClean="0">
                                  <a:solidFill>
                                    <a:srgbClr val="09405E"/>
                                  </a:solidFill>
                                  <a:latin typeface="Cambria Math" charset="0"/>
                                  <a:ea typeface="微软雅黑" panose="020B0503020204020204" pitchFamily="34" charset="-122"/>
                                </a:rPr>
                                <m:t>𝑖</m:t>
                              </m:r>
                            </m:sub>
                            <m:sup>
                              <m:r>
                                <a:rPr kumimoji="1" lang="en-US" altLang="zh-CN" sz="2800" b="0" i="1" smtClean="0">
                                  <a:solidFill>
                                    <a:srgbClr val="09405E"/>
                                  </a:solidFill>
                                  <a:latin typeface="Cambria Math" charset="0"/>
                                  <a:ea typeface="微软雅黑" panose="020B0503020204020204" pitchFamily="34" charset="-122"/>
                                </a:rPr>
                                <m:t>2</m:t>
                              </m:r>
                            </m:sup>
                          </m:sSubSup>
                        </m:e>
                      </m:d>
                      <m:r>
                        <a:rPr kumimoji="1" lang="en-US" altLang="zh-CN" sz="2800" b="0" i="0" dirty="0" smtClean="0">
                          <a:solidFill>
                            <a:srgbClr val="09405E"/>
                          </a:solidFill>
                          <a:latin typeface="Cambria Math" charset="0"/>
                          <a:ea typeface="微软雅黑" panose="020B0503020204020204" pitchFamily="34" charset="-122"/>
                        </a:rPr>
                        <m:t>−</m:t>
                      </m:r>
                      <m:sSup>
                        <m:sSupPr>
                          <m:ctrlPr>
                            <a:rPr kumimoji="1" lang="is-IS" altLang="zh-CN" sz="2800" b="0" i="1" dirty="0" smtClean="0">
                              <a:solidFill>
                                <a:srgbClr val="09405E"/>
                              </a:solidFill>
                              <a:latin typeface="Cambria Math" panose="02040503050406030204" pitchFamily="18" charset="0"/>
                              <a:ea typeface="微软雅黑" panose="020B0503020204020204" pitchFamily="34" charset="-122"/>
                            </a:rPr>
                          </m:ctrlPr>
                        </m:sSupPr>
                        <m:e>
                          <m:d>
                            <m:dPr>
                              <m:ctrlPr>
                                <a:rPr kumimoji="1" lang="is-IS" altLang="zh-CN" sz="2800" b="0" i="1" dirty="0" smtClean="0">
                                  <a:solidFill>
                                    <a:srgbClr val="09405E"/>
                                  </a:solidFill>
                                  <a:latin typeface="Cambria Math" panose="02040503050406030204" pitchFamily="18" charset="0"/>
                                  <a:ea typeface="微软雅黑" panose="020B0503020204020204" pitchFamily="34" charset="-122"/>
                                </a:rPr>
                              </m:ctrlPr>
                            </m:dPr>
                            <m:e>
                              <m:r>
                                <a:rPr kumimoji="1" lang="pt-BR" altLang="zh-CN" sz="2800">
                                  <a:solidFill>
                                    <a:srgbClr val="09405E"/>
                                  </a:solidFill>
                                  <a:latin typeface="Cambria Math" charset="0"/>
                                  <a:ea typeface="微软雅黑" panose="020B0503020204020204" pitchFamily="34" charset="-122"/>
                                </a:rPr>
                                <m:t>𝔼</m:t>
                              </m:r>
                              <m:r>
                                <a:rPr kumimoji="1" lang="pt-BR" altLang="zh-CN"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r>
                                <a:rPr kumimoji="1" lang="en-US" altLang="zh-CN" sz="2800" b="0" i="1" dirty="0" smtClean="0">
                                  <a:solidFill>
                                    <a:srgbClr val="09405E"/>
                                  </a:solidFill>
                                  <a:latin typeface="Cambria Math" charset="0"/>
                                  <a:ea typeface="微软雅黑" panose="020B0503020204020204" pitchFamily="34" charset="-122"/>
                                </a:rPr>
                                <m:t>]</m:t>
                              </m:r>
                            </m:e>
                          </m:d>
                        </m:e>
                        <m:sup>
                          <m:r>
                            <a:rPr kumimoji="1" lang="is-IS" altLang="zh-CN" sz="2800" b="0" i="1" dirty="0" smtClean="0">
                              <a:solidFill>
                                <a:srgbClr val="09405E"/>
                              </a:solidFill>
                              <a:latin typeface="Cambria Math" charset="0"/>
                              <a:ea typeface="微软雅黑" panose="020B0503020204020204" pitchFamily="34" charset="-122"/>
                            </a:rPr>
                            <m:t>2</m:t>
                          </m:r>
                        </m:sup>
                      </m:sSup>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Equation"/>
              <p:cNvSpPr txBox="1">
                <a:spLocks noRot="1" noChangeAspect="1" noMove="1" noResize="1" noEditPoints="1" noAdjustHandles="1" noChangeArrowheads="1" noChangeShapeType="1" noTextEdit="1"/>
              </p:cNvSpPr>
              <p:nvPr/>
            </p:nvSpPr>
            <p:spPr>
              <a:xfrm>
                <a:off x="1204783" y="1837774"/>
                <a:ext cx="4179606" cy="486352"/>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2305888" y="3428973"/>
                <a:ext cx="5001754" cy="93063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panose="02040503050406030204" pitchFamily="18"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Sup>
                                <m:sSubSupPr>
                                  <m:ctrlPr>
                                    <a:rPr kumimoji="1" lang="en-US" altLang="zh-CN" sz="2800" i="1">
                                      <a:solidFill>
                                        <a:srgbClr val="09405E"/>
                                      </a:solidFill>
                                      <a:latin typeface="Cambria Math" panose="02040503050406030204" pitchFamily="18" charset="0"/>
                                      <a:ea typeface="微软雅黑" panose="020B0503020204020204" pitchFamily="34" charset="-122"/>
                                    </a:rPr>
                                  </m:ctrlPr>
                                </m:sSubSupPr>
                                <m:e>
                                  <m:r>
                                    <a:rPr kumimoji="1" lang="en-US" altLang="zh-CN" sz="2800" i="1">
                                      <a:solidFill>
                                        <a:srgbClr val="09405E"/>
                                      </a:solidFill>
                                      <a:latin typeface="Cambria Math" charset="0"/>
                                      <a:ea typeface="微软雅黑" panose="020B0503020204020204" pitchFamily="34" charset="-122"/>
                                    </a:rPr>
                                    <m:t>𝑤</m:t>
                                  </m:r>
                                </m:e>
                                <m:sub>
                                  <m:r>
                                    <a:rPr kumimoji="1" lang="en-US" altLang="zh-CN" sz="2800" i="1">
                                      <a:solidFill>
                                        <a:srgbClr val="09405E"/>
                                      </a:solidFill>
                                      <a:latin typeface="Cambria Math" charset="0"/>
                                      <a:ea typeface="微软雅黑" panose="020B0503020204020204" pitchFamily="34" charset="-122"/>
                                    </a:rPr>
                                    <m:t>𝑖</m:t>
                                  </m:r>
                                  <m:r>
                                    <a:rPr kumimoji="1" lang="en-US" altLang="zh-CN" sz="2800" i="1">
                                      <a:solidFill>
                                        <a:srgbClr val="09405E"/>
                                      </a:solidFill>
                                      <a:latin typeface="Cambria Math" charset="0"/>
                                      <a:ea typeface="微软雅黑" panose="020B0503020204020204" pitchFamily="34" charset="-122"/>
                                    </a:rPr>
                                    <m:t>,</m:t>
                                  </m:r>
                                  <m:r>
                                    <a:rPr kumimoji="1" lang="en-US" altLang="zh-CN" sz="2800" i="1">
                                      <a:solidFill>
                                        <a:srgbClr val="09405E"/>
                                      </a:solidFill>
                                      <a:latin typeface="Cambria Math" charset="0"/>
                                      <a:ea typeface="微软雅黑" panose="020B0503020204020204" pitchFamily="34" charset="-122"/>
                                    </a:rPr>
                                    <m:t>𝑗</m:t>
                                  </m:r>
                                </m:sub>
                                <m:sup>
                                  <m:r>
                                    <a:rPr kumimoji="1" lang="en-US" altLang="zh-CN" sz="2800" i="1">
                                      <a:solidFill>
                                        <a:srgbClr val="09405E"/>
                                      </a:solidFill>
                                      <a:latin typeface="Cambria Math" charset="0"/>
                                      <a:ea typeface="微软雅黑" panose="020B0503020204020204" pitchFamily="34" charset="-122"/>
                                    </a:rPr>
                                    <m:t>2</m:t>
                                  </m:r>
                                </m:sup>
                              </m:sSubSup>
                            </m:e>
                          </m:d>
                        </m:e>
                      </m:nary>
                      <m:r>
                        <a:rPr kumimoji="1" lang="en-US" altLang="zh-CN" sz="2800" b="0" i="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panose="02040503050406030204" pitchFamily="18"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Sup>
                                <m:sSubSupPr>
                                  <m:ctrlPr>
                                    <a:rPr kumimoji="1" lang="en-US" altLang="zh-CN" sz="2800" i="1">
                                      <a:solidFill>
                                        <a:srgbClr val="09405E"/>
                                      </a:solidFill>
                                      <a:latin typeface="Cambria Math" panose="02040503050406030204" pitchFamily="18" charset="0"/>
                                      <a:ea typeface="微软雅黑" panose="020B0503020204020204" pitchFamily="34" charset="-122"/>
                                    </a:rPr>
                                  </m:ctrlPr>
                                </m:sSubSupPr>
                                <m:e>
                                  <m:r>
                                    <a:rPr kumimoji="1" lang="en-US" altLang="zh-CN" sz="2800" i="1">
                                      <a:solidFill>
                                        <a:srgbClr val="09405E"/>
                                      </a:solidFill>
                                      <a:latin typeface="Cambria Math" charset="0"/>
                                      <a:ea typeface="微软雅黑" panose="020B0503020204020204" pitchFamily="34" charset="-122"/>
                                    </a:rPr>
                                    <m:t>𝑥</m:t>
                                  </m:r>
                                </m:e>
                                <m:sub>
                                  <m:r>
                                    <a:rPr kumimoji="1" lang="en-US" altLang="zh-CN" sz="2800" i="1">
                                      <a:solidFill>
                                        <a:srgbClr val="09405E"/>
                                      </a:solidFill>
                                      <a:latin typeface="Cambria Math" charset="0"/>
                                      <a:ea typeface="微软雅黑" panose="020B0503020204020204" pitchFamily="34" charset="-122"/>
                                    </a:rPr>
                                    <m:t>𝑗</m:t>
                                  </m:r>
                                </m:sub>
                                <m:sup>
                                  <m:r>
                                    <a:rPr kumimoji="1" lang="en-US" altLang="zh-CN" sz="2800" i="1">
                                      <a:solidFill>
                                        <a:srgbClr val="09405E"/>
                                      </a:solidFill>
                                      <a:latin typeface="Cambria Math" charset="0"/>
                                      <a:ea typeface="微软雅黑" panose="020B0503020204020204" pitchFamily="34" charset="-122"/>
                                    </a:rPr>
                                    <m:t>2</m:t>
                                  </m:r>
                                </m:sup>
                              </m:sSubSup>
                            </m:e>
                          </m:d>
                        </m:e>
                      </m:nary>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2305888" y="3428973"/>
                <a:ext cx="5001754" cy="930639"/>
              </a:xfrm>
              <a:prstGeom prst="rect">
                <a:avLst/>
              </a:prstGeom>
              <a:blipFill rotWithShape="0">
                <a:blip r:embed="rId4"/>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381311" y="2589726"/>
                <a:ext cx="2516265" cy="510781"/>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panose="02040503050406030204" pitchFamily="18" charset="0"/>
                              <a:ea typeface="微软雅黑" panose="020B0503020204020204" pitchFamily="34" charset="-122"/>
                            </a:rPr>
                          </m:ctrlPr>
                        </m:dPr>
                        <m:e>
                          <m:sSubSup>
                            <m:sSubSupPr>
                              <m:ctrlPr>
                                <a:rPr kumimoji="1" lang="en-US" altLang="zh-CN" sz="2800" i="1" smtClean="0">
                                  <a:solidFill>
                                    <a:srgbClr val="09405E"/>
                                  </a:solidFill>
                                  <a:latin typeface="Cambria Math" panose="02040503050406030204" pitchFamily="18"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𝑤</m:t>
                              </m:r>
                            </m:e>
                            <m:sub>
                              <m:r>
                                <a:rPr kumimoji="1" lang="en-US" altLang="zh-CN" sz="2800" b="0" i="1" smtClean="0">
                                  <a:solidFill>
                                    <a:srgbClr val="09405E"/>
                                  </a:solidFill>
                                  <a:latin typeface="Cambria Math" charset="0"/>
                                  <a:ea typeface="微软雅黑" panose="020B0503020204020204" pitchFamily="34" charset="-122"/>
                                </a:rPr>
                                <m:t>𝑖</m:t>
                              </m:r>
                              <m:r>
                                <a:rPr kumimoji="1" lang="en-US" altLang="zh-CN" sz="2800" b="0" i="1" smtClean="0">
                                  <a:solidFill>
                                    <a:srgbClr val="09405E"/>
                                  </a:solidFill>
                                  <a:latin typeface="Cambria Math" charset="0"/>
                                  <a:ea typeface="微软雅黑" panose="020B0503020204020204" pitchFamily="34" charset="-122"/>
                                </a:rPr>
                                <m:t>,</m:t>
                              </m:r>
                              <m:r>
                                <a:rPr kumimoji="1" lang="en-US" altLang="zh-CN" sz="2800" b="0" i="1" smtClean="0">
                                  <a:solidFill>
                                    <a:srgbClr val="09405E"/>
                                  </a:solidFill>
                                  <a:latin typeface="Cambria Math" charset="0"/>
                                  <a:ea typeface="微软雅黑" panose="020B0503020204020204" pitchFamily="34" charset="-122"/>
                                </a:rPr>
                                <m:t>𝑗</m:t>
                              </m:r>
                            </m:sub>
                            <m:sup>
                              <m:r>
                                <a:rPr kumimoji="1" lang="en-US" altLang="zh-CN" sz="2800" b="0" i="1" smtClean="0">
                                  <a:solidFill>
                                    <a:srgbClr val="09405E"/>
                                  </a:solidFill>
                                  <a:latin typeface="Cambria Math" charset="0"/>
                                  <a:ea typeface="微软雅黑" panose="020B0503020204020204" pitchFamily="34" charset="-122"/>
                                </a:rPr>
                                <m:t>2</m:t>
                              </m:r>
                            </m:sup>
                          </m:sSubSup>
                          <m:sSubSup>
                            <m:sSubSupPr>
                              <m:ctrlPr>
                                <a:rPr kumimoji="1" lang="en-US" altLang="zh-CN" sz="2800" i="1" smtClean="0">
                                  <a:solidFill>
                                    <a:srgbClr val="09405E"/>
                                  </a:solidFill>
                                  <a:latin typeface="Cambria Math" panose="02040503050406030204" pitchFamily="18"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𝑥</m:t>
                              </m:r>
                            </m:e>
                            <m:sub>
                              <m:r>
                                <a:rPr kumimoji="1" lang="en-US" altLang="zh-CN" sz="2800" b="0" i="1" smtClean="0">
                                  <a:solidFill>
                                    <a:srgbClr val="09405E"/>
                                  </a:solidFill>
                                  <a:latin typeface="Cambria Math" charset="0"/>
                                  <a:ea typeface="微软雅黑" panose="020B0503020204020204" pitchFamily="34" charset="-122"/>
                                </a:rPr>
                                <m:t>𝑗</m:t>
                              </m:r>
                            </m:sub>
                            <m:sup>
                              <m:r>
                                <a:rPr kumimoji="1" lang="en-US" altLang="zh-CN" sz="2800" b="0" i="1" smtClean="0">
                                  <a:solidFill>
                                    <a:srgbClr val="09405E"/>
                                  </a:solidFill>
                                  <a:latin typeface="Cambria Math" charset="0"/>
                                  <a:ea typeface="微软雅黑" panose="020B0503020204020204" pitchFamily="34" charset="-122"/>
                                </a:rPr>
                                <m:t>2</m:t>
                              </m:r>
                            </m:sup>
                          </m:sSubSup>
                        </m:e>
                      </m:d>
                      <m:r>
                        <a:rPr kumimoji="1" lang="en-US" altLang="zh-CN" sz="2800" b="0" i="0" dirty="0" smtClean="0">
                          <a:solidFill>
                            <a:srgbClr val="09405E"/>
                          </a:solidFill>
                          <a:latin typeface="Cambria Math" charset="0"/>
                          <a:ea typeface="微软雅黑" panose="020B0503020204020204" pitchFamily="34" charset="-122"/>
                        </a:rPr>
                        <m:t>−</m:t>
                      </m:r>
                      <m:r>
                        <a:rPr kumimoji="1" lang="en-US" altLang="zh-CN" sz="2800" b="0" i="1" dirty="0" smtClean="0">
                          <a:solidFill>
                            <a:srgbClr val="09405E"/>
                          </a:solidFill>
                          <a:latin typeface="Cambria Math" charset="0"/>
                          <a:ea typeface="微软雅黑" panose="020B0503020204020204" pitchFamily="34" charset="-122"/>
                        </a:rPr>
                        <m:t>0</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381311" y="2589726"/>
                <a:ext cx="2516265" cy="510781"/>
              </a:xfrm>
              <a:prstGeom prst="rect">
                <a:avLst/>
              </a:prstGeom>
              <a:blipFill rotWithShape="0">
                <a:blip r:embed="rId5"/>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Equation"/>
              <p:cNvSpPr txBox="1"/>
              <p:nvPr/>
            </p:nvSpPr>
            <p:spPr>
              <a:xfrm>
                <a:off x="2381311" y="4725992"/>
                <a:ext cx="1719380"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m:rPr>
                              <m:sty m:val="p"/>
                            </m:rPr>
                            <a:rPr kumimoji="1" lang="el-GR" altLang="zh-CN" sz="2800" i="1" smtClean="0">
                              <a:solidFill>
                                <a:srgbClr val="09405E"/>
                              </a:solidFill>
                              <a:latin typeface="Cambria Math" charset="0"/>
                              <a:ea typeface="Cambria Math" charset="0"/>
                              <a:cs typeface="Cambria Math" charset="0"/>
                            </a:rPr>
                            <m:t>γ</m:t>
                          </m:r>
                        </m:e>
                        <m:sup>
                          <m:r>
                            <a:rPr kumimoji="1" lang="is-IS" altLang="zh-CN" sz="2800">
                              <a:solidFill>
                                <a:srgbClr val="09405E"/>
                              </a:solidFill>
                              <a:latin typeface="Cambria Math" charset="0"/>
                              <a:ea typeface="微软雅黑" panose="020B0503020204020204" pitchFamily="34" charset="-122"/>
                            </a:rPr>
                            <m:t>2</m:t>
                          </m:r>
                        </m:sup>
                      </m:sSup>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1" name="Equation"/>
              <p:cNvSpPr txBox="1">
                <a:spLocks noRot="1" noChangeAspect="1" noMove="1" noResize="1" noEditPoints="1" noAdjustHandles="1" noChangeArrowheads="1" noChangeShapeType="1" noTextEdit="1"/>
              </p:cNvSpPr>
              <p:nvPr/>
            </p:nvSpPr>
            <p:spPr>
              <a:xfrm>
                <a:off x="2381311" y="4725992"/>
                <a:ext cx="1719380"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Equation"/>
              <p:cNvSpPr txBox="1"/>
              <p:nvPr/>
            </p:nvSpPr>
            <p:spPr>
              <a:xfrm>
                <a:off x="2515423" y="5954147"/>
                <a:ext cx="1741759"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Equation"/>
              <p:cNvSpPr txBox="1">
                <a:spLocks noRot="1" noChangeAspect="1" noMove="1" noResize="1" noEditPoints="1" noAdjustHandles="1" noChangeArrowheads="1" noChangeShapeType="1" noTextEdit="1"/>
              </p:cNvSpPr>
              <p:nvPr/>
            </p:nvSpPr>
            <p:spPr>
              <a:xfrm>
                <a:off x="2515423" y="5954147"/>
                <a:ext cx="1741759"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41605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每层输出和梯度的方差</a:t>
            </a:r>
          </a:p>
        </p:txBody>
      </p:sp>
      <p:sp>
        <p:nvSpPr>
          <p:cNvPr id="3" name="内容占位符 2"/>
          <p:cNvSpPr>
            <a:spLocks noGrp="1"/>
          </p:cNvSpPr>
          <p:nvPr>
            <p:ph sz="quarter" idx="10"/>
          </p:nvPr>
        </p:nvSpPr>
        <p:spPr/>
        <p:txBody>
          <a:bodyPr/>
          <a:lstStyle/>
          <a:p>
            <a:r>
              <a:rPr kumimoji="1" lang="zh-CN" altLang="en-US" dirty="0"/>
              <a:t>类似的，反向传播时，经过一层后梯度的方差不变，得到为：</a:t>
            </a:r>
            <a:endParaRPr kumimoji="1" lang="en-US" altLang="zh-CN" dirty="0"/>
          </a:p>
          <a:p>
            <a:endParaRPr kumimoji="1" lang="en-US" altLang="zh-CN" dirty="0"/>
          </a:p>
          <a:p>
            <a:endParaRPr kumimoji="1" lang="en-US" altLang="zh-CN" dirty="0"/>
          </a:p>
          <a:p>
            <a:endParaRPr kumimoji="1" lang="en-US" altLang="zh-CN" dirty="0"/>
          </a:p>
          <a:p>
            <a:r>
              <a:rPr kumimoji="1" lang="zh-CN" altLang="en-US" dirty="0"/>
              <a:t>因此，要使该层输出和梯度的方差都不变，</a:t>
            </a:r>
          </a:p>
        </p:txBody>
      </p:sp>
      <mc:AlternateContent xmlns:mc="http://schemas.openxmlformats.org/markup-compatibility/2006" xmlns:a14="http://schemas.microsoft.com/office/drawing/2010/main">
        <mc:Choice Requires="a14">
          <p:sp>
            <p:nvSpPr>
              <p:cNvPr id="13" name="Equation"/>
              <p:cNvSpPr txBox="1"/>
              <p:nvPr/>
            </p:nvSpPr>
            <p:spPr>
              <a:xfrm>
                <a:off x="1802191" y="2040515"/>
                <a:ext cx="1972591"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smtClean="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Equation"/>
              <p:cNvSpPr txBox="1">
                <a:spLocks noRot="1" noChangeAspect="1" noMove="1" noResize="1" noEditPoints="1" noAdjustHandles="1" noChangeArrowheads="1" noChangeShapeType="1" noTextEdit="1"/>
              </p:cNvSpPr>
              <p:nvPr/>
            </p:nvSpPr>
            <p:spPr>
              <a:xfrm>
                <a:off x="1802191" y="2040515"/>
                <a:ext cx="1972591" cy="430887"/>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1881439" y="4143634"/>
                <a:ext cx="1972591"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smtClean="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2" name="Equation"/>
              <p:cNvSpPr txBox="1">
                <a:spLocks noRot="1" noChangeAspect="1" noMove="1" noResize="1" noEditPoints="1" noAdjustHandles="1" noChangeArrowheads="1" noChangeShapeType="1" noTextEdit="1"/>
              </p:cNvSpPr>
              <p:nvPr/>
            </p:nvSpPr>
            <p:spPr>
              <a:xfrm>
                <a:off x="1881439" y="4143634"/>
                <a:ext cx="1972591" cy="430887"/>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Equation"/>
              <p:cNvSpPr txBox="1"/>
              <p:nvPr/>
            </p:nvSpPr>
            <p:spPr>
              <a:xfrm>
                <a:off x="1881981" y="3531541"/>
                <a:ext cx="1741759"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4" name="Equation"/>
              <p:cNvSpPr txBox="1">
                <a:spLocks noRot="1" noChangeAspect="1" noMove="1" noResize="1" noEditPoints="1" noAdjustHandles="1" noChangeArrowheads="1" noChangeShapeType="1" noTextEdit="1"/>
              </p:cNvSpPr>
              <p:nvPr/>
            </p:nvSpPr>
            <p:spPr>
              <a:xfrm>
                <a:off x="1881981" y="3531541"/>
                <a:ext cx="1741759" cy="430887"/>
              </a:xfrm>
              <a:prstGeom prst="rect">
                <a:avLst/>
              </a:prstGeom>
              <a:blipFill rotWithShape="0">
                <a:blip r:embed="rId4"/>
                <a:stretch>
                  <a:fillRect/>
                </a:stretch>
              </a:blipFill>
              <a:ln w="12700">
                <a:miter lim="400000"/>
              </a:ln>
            </p:spPr>
            <p:txBody>
              <a:bodyPr/>
              <a:lstStyle/>
              <a:p>
                <a:r>
                  <a:rPr lang="zh-CN" altLang="en-US">
                    <a:noFill/>
                  </a:rPr>
                  <a:t> </a:t>
                </a:r>
              </a:p>
            </p:txBody>
          </p:sp>
        </mc:Fallback>
      </mc:AlternateContent>
      <p:sp>
        <p:nvSpPr>
          <p:cNvPr id="4" name="右箭头 3"/>
          <p:cNvSpPr/>
          <p:nvPr/>
        </p:nvSpPr>
        <p:spPr bwMode="auto">
          <a:xfrm>
            <a:off x="4206240" y="3962428"/>
            <a:ext cx="621792" cy="181206"/>
          </a:xfrm>
          <a:prstGeom prst="right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Equation"/>
              <p:cNvSpPr txBox="1"/>
              <p:nvPr/>
            </p:nvSpPr>
            <p:spPr>
              <a:xfrm>
                <a:off x="5040470" y="3649715"/>
                <a:ext cx="3721210" cy="806631"/>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f>
                        <m:fPr>
                          <m:ctrlPr>
                            <a:rPr kumimoji="1" lang="el-GR" altLang="zh-CN" sz="2800" i="1" dirty="0">
                              <a:solidFill>
                                <a:srgbClr val="09405E"/>
                              </a:solidFill>
                              <a:latin typeface="Cambria Math" panose="02040503050406030204" pitchFamily="18" charset="0"/>
                              <a:ea typeface="微软雅黑" panose="020B0503020204020204" pitchFamily="34" charset="-122"/>
                            </a:rPr>
                          </m:ctrlPr>
                        </m:fPr>
                        <m:num>
                          <m:r>
                            <a:rPr kumimoji="1" lang="en-US" altLang="zh-CN" sz="2800" i="1" dirty="0">
                              <a:solidFill>
                                <a:srgbClr val="09405E"/>
                              </a:solidFill>
                              <a:latin typeface="Cambria Math" charset="0"/>
                              <a:ea typeface="微软雅黑" panose="020B0503020204020204" pitchFamily="34" charset="-122"/>
                            </a:rPr>
                            <m:t>1</m:t>
                          </m:r>
                        </m:num>
                        <m:den>
                          <m:r>
                            <a:rPr kumimoji="1" lang="el-GR" altLang="zh-CN" sz="2800" i="1" dirty="0">
                              <a:solidFill>
                                <a:srgbClr val="09405E"/>
                              </a:solidFill>
                              <a:latin typeface="Cambria Math" charset="0"/>
                              <a:ea typeface="微软雅黑" panose="020B0503020204020204" pitchFamily="34" charset="-122"/>
                            </a:rPr>
                            <m:t>2</m:t>
                          </m:r>
                        </m:den>
                      </m:f>
                      <m:d>
                        <m:dPr>
                          <m:ctrlPr>
                            <a:rPr kumimoji="1" lang="is-IS" altLang="zh-CN" sz="2800" i="1" dirty="0">
                              <a:solidFill>
                                <a:srgbClr val="09405E"/>
                              </a:solidFill>
                              <a:latin typeface="Cambria Math" panose="02040503050406030204" pitchFamily="18" charset="0"/>
                              <a:ea typeface="微软雅黑" panose="020B0503020204020204" pitchFamily="34" charset="-122"/>
                            </a:rPr>
                          </m:ctrlPr>
                        </m:dPr>
                        <m:e>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i="1">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e>
                      </m:d>
                      <m:r>
                        <a:rPr kumimoji="1" lang="en-US" altLang="zh-CN" sz="2800" i="1" dirty="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5" name="Equation"/>
              <p:cNvSpPr txBox="1">
                <a:spLocks noRot="1" noChangeAspect="1" noMove="1" noResize="1" noEditPoints="1" noAdjustHandles="1" noChangeArrowheads="1" noChangeShapeType="1" noTextEdit="1"/>
              </p:cNvSpPr>
              <p:nvPr/>
            </p:nvSpPr>
            <p:spPr>
              <a:xfrm>
                <a:off x="5040470" y="3649715"/>
                <a:ext cx="3721210" cy="806631"/>
              </a:xfrm>
              <a:prstGeom prst="rect">
                <a:avLst/>
              </a:prstGeom>
              <a:blipFill rotWithShape="0">
                <a:blip r:embed="rId5"/>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Equation"/>
              <p:cNvSpPr txBox="1"/>
              <p:nvPr/>
            </p:nvSpPr>
            <p:spPr>
              <a:xfrm>
                <a:off x="5040470" y="4871283"/>
                <a:ext cx="2567626" cy="88222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kumimoji="1" lang="is-IS" altLang="zh-CN" sz="2800" i="1">
                              <a:solidFill>
                                <a:srgbClr val="09405E"/>
                              </a:solidFill>
                              <a:latin typeface="Cambria Math" panose="02040503050406030204" pitchFamily="18"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0" smtClean="0">
                          <a:solidFill>
                            <a:srgbClr val="09405E"/>
                          </a:solidFill>
                          <a:latin typeface="Cambria Math" charset="0"/>
                          <a:ea typeface="微软雅黑" panose="020B0503020204020204" pitchFamily="34" charset="-122"/>
                        </a:rPr>
                        <m:t>=</m:t>
                      </m:r>
                      <m:f>
                        <m:fPr>
                          <m:ctrlPr>
                            <a:rPr kumimoji="1" lang="el-GR" altLang="zh-CN" sz="2800" i="1">
                              <a:solidFill>
                                <a:srgbClr val="09405E"/>
                              </a:solidFill>
                              <a:latin typeface="Cambria Math" panose="02040503050406030204" pitchFamily="18" charset="0"/>
                              <a:ea typeface="微软雅黑" panose="020B0503020204020204" pitchFamily="34" charset="-122"/>
                            </a:rPr>
                          </m:ctrlPr>
                        </m:fPr>
                        <m:num>
                          <m:r>
                            <a:rPr kumimoji="1" lang="en-US" altLang="zh-CN" sz="2800" i="1">
                              <a:solidFill>
                                <a:srgbClr val="09405E"/>
                              </a:solidFill>
                              <a:latin typeface="Cambria Math" charset="0"/>
                              <a:ea typeface="微软雅黑" panose="020B0503020204020204" pitchFamily="34" charset="-122"/>
                            </a:rPr>
                            <m:t>2</m:t>
                          </m:r>
                        </m:num>
                        <m:den>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r>
                            <a:rPr kumimoji="1" lang="en-US" altLang="zh-CN" sz="2800" i="1" dirty="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panose="02040503050406030204" pitchFamily="18"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a:solidFill>
                                    <a:srgbClr val="09405E"/>
                                  </a:solidFill>
                                  <a:latin typeface="Cambria Math" charset="0"/>
                                  <a:ea typeface="微软雅黑" panose="020B0503020204020204" pitchFamily="34" charset="-122"/>
                                </a:rPr>
                                <m:t>out</m:t>
                              </m:r>
                            </m:sub>
                          </m:sSub>
                        </m:den>
                      </m:f>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6" name="Equation"/>
              <p:cNvSpPr txBox="1">
                <a:spLocks noRot="1" noChangeAspect="1" noMove="1" noResize="1" noEditPoints="1" noAdjustHandles="1" noChangeArrowheads="1" noChangeShapeType="1" noTextEdit="1"/>
              </p:cNvSpPr>
              <p:nvPr/>
            </p:nvSpPr>
            <p:spPr>
              <a:xfrm>
                <a:off x="5040470" y="4871283"/>
                <a:ext cx="2567626" cy="882229"/>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762672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Xavier</a:t>
            </a:r>
            <a:r>
              <a:rPr lang="zh-CN" altLang="zh-CN" dirty="0"/>
              <a:t>初始化 </a:t>
            </a:r>
            <a:endParaRPr kumimoji="1" lang="zh-CN" altLang="en-US" dirty="0"/>
          </a:p>
        </p:txBody>
      </p:sp>
      <p:sp>
        <p:nvSpPr>
          <p:cNvPr id="3" name="内容占位符 2"/>
          <p:cNvSpPr>
            <a:spLocks noGrp="1"/>
          </p:cNvSpPr>
          <p:nvPr>
            <p:ph sz="quarter" idx="10"/>
          </p:nvPr>
        </p:nvSpPr>
        <p:spPr>
          <a:xfrm>
            <a:off x="630237" y="1147763"/>
            <a:ext cx="11364474" cy="5237271"/>
          </a:xfrm>
        </p:spPr>
        <p:txBody>
          <a:bodyPr/>
          <a:lstStyle/>
          <a:p>
            <a:r>
              <a:rPr lang="zh-CN" altLang="zh-CN" dirty="0"/>
              <a:t>保持各层的激活值的方差和梯度的方差在传播过程中保持一致</a:t>
            </a:r>
            <a:endParaRPr lang="en-US" altLang="zh-CN" dirty="0"/>
          </a:p>
          <a:p>
            <a:endParaRPr lang="en-US" altLang="zh-CN" dirty="0"/>
          </a:p>
          <a:p>
            <a:r>
              <a:rPr lang="zh-CN" altLang="en-US" dirty="0"/>
              <a:t>假设激活函数为线性函数，推导得出：</a:t>
            </a:r>
            <a:r>
              <a:rPr lang="zh-CN" altLang="zh-CN" dirty="0"/>
              <a:t> </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712904" y="2511523"/>
                <a:ext cx="3578608"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0">
                          <a:solidFill>
                            <a:srgbClr val="09405E"/>
                          </a:solidFill>
                          <a:latin typeface="Cambria Math" charset="0"/>
                          <a:ea typeface="微软雅黑" panose="020B0503020204020204" pitchFamily="34" charset="-122"/>
                        </a:rPr>
                        <m:t>Var</m:t>
                      </m:r>
                      <m:r>
                        <a:rPr lang="zh-CN" altLang="en-US" sz="2800">
                          <a:solidFill>
                            <a:srgbClr val="09405E"/>
                          </a:solidFill>
                          <a:latin typeface="Cambria Math" charset="0"/>
                          <a:ea typeface="微软雅黑" panose="020B0503020204020204" pitchFamily="34" charset="-122"/>
                        </a:rPr>
                        <m:t>[</m:t>
                      </m:r>
                      <m:r>
                        <a:rPr lang="zh-CN" altLang="en-US" sz="2800">
                          <a:solidFill>
                            <a:srgbClr val="09405E"/>
                          </a:solidFill>
                          <a:latin typeface="Cambria Math" charset="0"/>
                          <a:ea typeface="微软雅黑" panose="020B0503020204020204" pitchFamily="34" charset="-122"/>
                        </a:rPr>
                        <m:t>𝑊</m:t>
                      </m:r>
                      <m:r>
                        <a:rPr lang="zh-CN" altLang="en-US" sz="2800">
                          <a:solidFill>
                            <a:srgbClr val="09405E"/>
                          </a:solidFill>
                          <a:latin typeface="Cambria Math" charset="0"/>
                          <a:ea typeface="微软雅黑" panose="020B0503020204020204" pitchFamily="34" charset="-122"/>
                        </a:rPr>
                        <m:t>]=</m:t>
                      </m:r>
                      <m:f>
                        <m:fPr>
                          <m:ctrlPr>
                            <a:rPr lang="zh-CN" altLang="en-US" sz="2800" i="1">
                              <a:solidFill>
                                <a:srgbClr val="09405E"/>
                              </a:solidFill>
                              <a:latin typeface="Cambria Math" panose="02040503050406030204" pitchFamily="18" charset="0"/>
                              <a:ea typeface="微软雅黑" panose="020B0503020204020204" pitchFamily="34" charset="-122"/>
                            </a:rPr>
                          </m:ctrlPr>
                        </m:fPr>
                        <m:num>
                          <m:r>
                            <a:rPr lang="zh-CN" altLang="en-US" sz="2800">
                              <a:solidFill>
                                <a:srgbClr val="09405E"/>
                              </a:solidFill>
                              <a:latin typeface="Cambria Math" charset="0"/>
                              <a:ea typeface="微软雅黑" panose="020B0503020204020204" pitchFamily="34" charset="-122"/>
                            </a:rPr>
                            <m:t>2</m:t>
                          </m:r>
                        </m:num>
                        <m:den>
                          <m:sSub>
                            <m:sSubPr>
                              <m:ctrlPr>
                                <a:rPr lang="zh-CN" altLang="en-US" sz="2800" i="1">
                                  <a:solidFill>
                                    <a:srgbClr val="09405E"/>
                                  </a:solidFill>
                                  <a:latin typeface="Cambria Math" panose="02040503050406030204" pitchFamily="18"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𝑖𝑛</m:t>
                              </m:r>
                            </m:sub>
                          </m:sSub>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panose="02040503050406030204" pitchFamily="18"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𝑜𝑢𝑡</m:t>
                              </m:r>
                            </m:sub>
                          </m:sSub>
                        </m:den>
                      </m:f>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12904" y="2511523"/>
                <a:ext cx="3578608" cy="97456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12904" y="3812041"/>
                <a:ext cx="3154133" cy="461665"/>
              </a:xfrm>
              <a:prstGeom prst="rect">
                <a:avLst/>
              </a:prstGeom>
            </p:spPr>
            <p:txBody>
              <a:bodyPr wrap="none">
                <a:spAutoFit/>
              </a:bodyPr>
              <a:lstStyle/>
              <a:p>
                <a14:m>
                  <m:oMath xmlns:m="http://schemas.openxmlformats.org/officeDocument/2006/math">
                    <m:sSub>
                      <m:sSubPr>
                        <m:ctrlPr>
                          <a:rPr lang="zh-CN" altLang="zh-CN" sz="2400" i="1">
                            <a:solidFill>
                              <a:srgbClr val="09405E"/>
                            </a:solidFill>
                            <a:latin typeface="Cambria Math" panose="02040503050406030204" pitchFamily="18" charset="0"/>
                            <a:ea typeface="微软雅黑" panose="020B0503020204020204" pitchFamily="34" charset="-122"/>
                          </a:rPr>
                        </m:ctrlPr>
                      </m:sSubPr>
                      <m:e>
                        <m:r>
                          <a:rPr lang="en-US" altLang="zh-CN" sz="2400">
                            <a:solidFill>
                              <a:srgbClr val="09405E"/>
                            </a:solidFill>
                            <a:latin typeface="Cambria Math" charset="0"/>
                            <a:ea typeface="微软雅黑" panose="020B0503020204020204" pitchFamily="34" charset="-122"/>
                          </a:rPr>
                          <m:t>𝑁</m:t>
                        </m:r>
                      </m:e>
                      <m:sub>
                        <m:r>
                          <a:rPr lang="en-US" altLang="zh-CN" sz="2400">
                            <a:solidFill>
                              <a:srgbClr val="09405E"/>
                            </a:solidFill>
                            <a:latin typeface="Cambria Math" charset="0"/>
                            <a:ea typeface="微软雅黑" panose="020B0503020204020204" pitchFamily="34" charset="-122"/>
                          </a:rPr>
                          <m:t>𝑖𝑛</m:t>
                        </m:r>
                      </m:sub>
                    </m:sSub>
                  </m:oMath>
                </a14:m>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该层输入的数目 </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12904" y="3812041"/>
                <a:ext cx="3154133" cy="461665"/>
              </a:xfrm>
              <a:prstGeom prst="rect">
                <a:avLst/>
              </a:prstGeom>
              <a:blipFill rotWithShape="0">
                <a:blip r:embed="rId4"/>
                <a:stretch>
                  <a:fillRect l="-387"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12904" y="4349022"/>
                <a:ext cx="3335850" cy="461665"/>
              </a:xfrm>
              <a:prstGeom prst="rect">
                <a:avLst/>
              </a:prstGeom>
            </p:spPr>
            <p:txBody>
              <a:bodyPr wrap="none">
                <a:spAutoFit/>
              </a:bodyPr>
              <a:lstStyle/>
              <a:p>
                <a14:m>
                  <m:oMath xmlns:m="http://schemas.openxmlformats.org/officeDocument/2006/math">
                    <m:sSub>
                      <m:sSubPr>
                        <m:ctrlPr>
                          <a:rPr lang="zh-CN" altLang="zh-CN" sz="2400" i="1">
                            <a:solidFill>
                              <a:srgbClr val="09405E"/>
                            </a:solidFill>
                            <a:latin typeface="Cambria Math" panose="02040503050406030204" pitchFamily="18" charset="0"/>
                            <a:ea typeface="微软雅黑" panose="020B0503020204020204" pitchFamily="34" charset="-122"/>
                          </a:rPr>
                        </m:ctrlPr>
                      </m:sSubPr>
                      <m:e>
                        <m:r>
                          <a:rPr lang="en-US" altLang="zh-CN" sz="2400">
                            <a:solidFill>
                              <a:srgbClr val="09405E"/>
                            </a:solidFill>
                            <a:latin typeface="Cambria Math" charset="0"/>
                            <a:ea typeface="微软雅黑" panose="020B0503020204020204" pitchFamily="34" charset="-122"/>
                          </a:rPr>
                          <m:t>𝑁</m:t>
                        </m:r>
                      </m:e>
                      <m:sub>
                        <m:r>
                          <a:rPr lang="en-US" altLang="zh-CN" sz="2400">
                            <a:solidFill>
                              <a:srgbClr val="09405E"/>
                            </a:solidFill>
                            <a:latin typeface="Cambria Math" charset="0"/>
                            <a:ea typeface="微软雅黑" panose="020B0503020204020204" pitchFamily="34" charset="-122"/>
                          </a:rPr>
                          <m:t>𝑜𝑢𝑡</m:t>
                        </m:r>
                      </m:sub>
                    </m:sSub>
                  </m:oMath>
                </a14:m>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该层输</a:t>
                </a:r>
                <a:r>
                  <a:rPr lang="zh-CN" altLang="en-US" sz="2400" dirty="0">
                    <a:solidFill>
                      <a:srgbClr val="09405E"/>
                    </a:solidFill>
                    <a:latin typeface="微软雅黑" panose="020B0503020204020204" pitchFamily="34" charset="-122"/>
                    <a:ea typeface="微软雅黑" panose="020B0503020204020204" pitchFamily="34" charset="-122"/>
                  </a:rPr>
                  <a:t>出</a:t>
                </a:r>
                <a:r>
                  <a:rPr lang="zh-CN" altLang="zh-CN" sz="2400" dirty="0">
                    <a:solidFill>
                      <a:srgbClr val="09405E"/>
                    </a:solidFill>
                    <a:latin typeface="微软雅黑" panose="020B0503020204020204" pitchFamily="34" charset="-122"/>
                    <a:ea typeface="微软雅黑" panose="020B0503020204020204" pitchFamily="34" charset="-122"/>
                  </a:rPr>
                  <a:t>的数目 </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712904" y="4349022"/>
                <a:ext cx="3335850" cy="461665"/>
              </a:xfrm>
              <a:prstGeom prst="rect">
                <a:avLst/>
              </a:prstGeom>
              <a:blipFill rotWithShape="0">
                <a:blip r:embed="rId5"/>
                <a:stretch>
                  <a:fillRect l="-366" t="-10526" b="-28947"/>
                </a:stretch>
              </a:blipFill>
            </p:spPr>
            <p:txBody>
              <a:bodyPr/>
              <a:lstStyle/>
              <a:p>
                <a:r>
                  <a:rPr lang="zh-CN" altLang="en-US">
                    <a:noFill/>
                  </a:rPr>
                  <a:t> </a:t>
                </a:r>
              </a:p>
            </p:txBody>
          </p:sp>
        </mc:Fallback>
      </mc:AlternateContent>
      <p:pic>
        <p:nvPicPr>
          <p:cNvPr id="7" name="Picture"/>
          <p:cNvPicPr/>
          <p:nvPr/>
        </p:nvPicPr>
        <p:blipFill>
          <a:blip r:embed="rId6"/>
          <a:stretch>
            <a:fillRect/>
          </a:stretch>
        </p:blipFill>
        <p:spPr bwMode="auto">
          <a:xfrm>
            <a:off x="7077456" y="2176272"/>
            <a:ext cx="4480560" cy="3849712"/>
          </a:xfrm>
          <a:prstGeom prst="rect">
            <a:avLst/>
          </a:prstGeom>
          <a:noFill/>
          <a:ln w="9525">
            <a:noFill/>
            <a:headEnd/>
            <a:tailEnd/>
          </a:ln>
        </p:spPr>
      </p:pic>
      <p:sp>
        <p:nvSpPr>
          <p:cNvPr id="8" name="矩形 7"/>
          <p:cNvSpPr/>
          <p:nvPr/>
        </p:nvSpPr>
        <p:spPr>
          <a:xfrm>
            <a:off x="7363594" y="6016928"/>
            <a:ext cx="4631117" cy="707886"/>
          </a:xfrm>
          <a:prstGeom prst="rect">
            <a:avLst/>
          </a:prstGeom>
        </p:spPr>
        <p:txBody>
          <a:bodyPr wrap="square">
            <a:spAutoFit/>
          </a:bodyPr>
          <a:lstStyle/>
          <a:p>
            <a:r>
              <a:rPr lang="zh-CN" altLang="en-US" sz="2000" dirty="0">
                <a:solidFill>
                  <a:srgbClr val="09405E"/>
                </a:solidFill>
                <a:latin typeface="微软雅黑" panose="020B0503020204020204" pitchFamily="34" charset="-122"/>
                <a:ea typeface="微软雅黑" panose="020B0503020204020204" pitchFamily="34" charset="-122"/>
              </a:rPr>
              <a:t>对</a:t>
            </a:r>
            <a:r>
              <a:rPr lang="zh-CN" altLang="zh-CN" sz="2000" dirty="0">
                <a:solidFill>
                  <a:srgbClr val="09405E"/>
                </a:solidFill>
                <a:latin typeface="微软雅黑" panose="020B0503020204020204" pitchFamily="34" charset="-122"/>
                <a:ea typeface="微软雅黑" panose="020B0503020204020204" pitchFamily="34" charset="-122"/>
              </a:rPr>
              <a:t>激活函数</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zh-CN" sz="2000" dirty="0">
                <a:solidFill>
                  <a:srgbClr val="09405E"/>
                </a:solidFill>
                <a:latin typeface="微软雅黑" panose="020B0503020204020204" pitchFamily="34" charset="-122"/>
                <a:ea typeface="微软雅黑" panose="020B0503020204020204" pitchFamily="34" charset="-122"/>
              </a:rPr>
              <a:t> </a:t>
            </a:r>
            <a:r>
              <a:rPr lang="zh-CN" altLang="en-US"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后续层的输出依然保持较好的高斯分布 </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p:cNvSpPr/>
              <p:nvPr/>
            </p:nvSpPr>
            <p:spPr>
              <a:xfrm>
                <a:off x="193542" y="5150467"/>
                <a:ext cx="6733357" cy="1631216"/>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激活函数取</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en-US" sz="2000" dirty="0">
                    <a:solidFill>
                      <a:srgbClr val="09405E"/>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sz="2000" b="1" i="1" dirty="0" smtClean="0">
                        <a:solidFill>
                          <a:srgbClr val="09405E"/>
                        </a:solidFill>
                        <a:latin typeface="Cambria Math" charset="0"/>
                        <a:ea typeface="微软雅黑" panose="020B0503020204020204" pitchFamily="34" charset="-122"/>
                      </a:rPr>
                      <m:t>𝒙</m:t>
                    </m:r>
                    <m:r>
                      <a:rPr lang="en-US" altLang="zh-CN" sz="2000" b="1" dirty="0">
                        <a:solidFill>
                          <a:srgbClr val="09405E"/>
                        </a:solidFill>
                        <a:latin typeface="Cambria Math" charset="0"/>
                        <a:ea typeface="微软雅黑" panose="020B0503020204020204" pitchFamily="34" charset="-122"/>
                      </a:rPr>
                      <m:t>,</m:t>
                    </m:r>
                    <m:r>
                      <a:rPr lang="en-US" altLang="zh-CN" sz="2000" b="1" i="1" dirty="0" smtClean="0">
                        <a:solidFill>
                          <a:srgbClr val="09405E"/>
                        </a:solidFill>
                        <a:latin typeface="Cambria Math" charset="0"/>
                        <a:ea typeface="微软雅黑" panose="020B0503020204020204" pitchFamily="34" charset="-122"/>
                      </a:rPr>
                      <m:t>𝑾</m:t>
                    </m:r>
                  </m:oMath>
                </a14:m>
                <a:r>
                  <a:rPr lang="zh-CN" altLang="zh-CN" sz="2000" dirty="0">
                    <a:solidFill>
                      <a:srgbClr val="09405E"/>
                    </a:solidFill>
                    <a:latin typeface="微软雅黑" panose="020B0503020204020204" pitchFamily="34" charset="-122"/>
                    <a:ea typeface="微软雅黑" panose="020B0503020204020204" pitchFamily="34" charset="-122"/>
                  </a:rPr>
                  <a:t>很小时，他们的乘积之和也较小，</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和</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zh-CN" sz="2000" dirty="0">
                    <a:solidFill>
                      <a:srgbClr val="09405E"/>
                    </a:solidFill>
                    <a:latin typeface="微软雅黑" panose="020B0503020204020204" pitchFamily="34" charset="-122"/>
                    <a:ea typeface="微软雅黑" panose="020B0503020204020204" pitchFamily="34" charset="-122"/>
                  </a:rPr>
                  <a:t>在</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附件的表现与线性相似，梯度接近</a:t>
                </a:r>
                <a:r>
                  <a:rPr lang="en-US" altLang="zh-CN" sz="2000" dirty="0">
                    <a:solidFill>
                      <a:srgbClr val="09405E"/>
                    </a:solidFill>
                    <a:latin typeface="微软雅黑" panose="020B0503020204020204" pitchFamily="34" charset="-122"/>
                    <a:ea typeface="微软雅黑" panose="020B0503020204020204" pitchFamily="34" charset="-122"/>
                  </a:rPr>
                  <a:t> 1</a:t>
                </a:r>
                <a:r>
                  <a:rPr lang="zh-CN" altLang="zh-CN" sz="2000" dirty="0">
                    <a:solidFill>
                      <a:srgbClr val="09405E"/>
                    </a:solidFill>
                    <a:latin typeface="微软雅黑" panose="020B0503020204020204" pitchFamily="34" charset="-122"/>
                    <a:ea typeface="微软雅黑" panose="020B0503020204020204" pitchFamily="34" charset="-122"/>
                  </a:rPr>
                  <a:t> </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a:solidFill>
                      <a:srgbClr val="09405E"/>
                    </a:solidFill>
                    <a:latin typeface="微软雅黑" panose="020B0503020204020204" pitchFamily="34" charset="-122"/>
                    <a:ea typeface="微软雅黑" panose="020B0503020204020204" pitchFamily="34" charset="-122"/>
                  </a:rPr>
                  <a:t>Xavier </a:t>
                </a:r>
                <a:r>
                  <a:rPr lang="zh-CN" altLang="zh-CN" sz="2000" dirty="0">
                    <a:solidFill>
                      <a:srgbClr val="09405E"/>
                    </a:solidFill>
                    <a:latin typeface="微软雅黑" panose="020B0503020204020204" pitchFamily="34" charset="-122"/>
                    <a:ea typeface="微软雅黑" panose="020B0503020204020204" pitchFamily="34" charset="-122"/>
                  </a:rPr>
                  <a:t>初始化</a:t>
                </a:r>
                <a:r>
                  <a:rPr lang="en-US" altLang="zh-CN" sz="2000" dirty="0" err="1">
                    <a:solidFill>
                      <a:srgbClr val="09405E"/>
                    </a:solidFill>
                    <a:latin typeface="微软雅黑" panose="020B0503020204020204" pitchFamily="34" charset="-122"/>
                    <a:ea typeface="微软雅黑" panose="020B0503020204020204" pitchFamily="34" charset="-122"/>
                  </a:rPr>
                  <a:t>ReLU</a:t>
                </a:r>
                <a:r>
                  <a:rPr lang="en-US" altLang="zh-CN" sz="2000" dirty="0">
                    <a:solidFill>
                      <a:srgbClr val="09405E"/>
                    </a:solidFill>
                    <a:latin typeface="微软雅黑" panose="020B0503020204020204" pitchFamily="34" charset="-122"/>
                    <a:ea typeface="微软雅黑" panose="020B0503020204020204" pitchFamily="34" charset="-122"/>
                  </a:rPr>
                  <a:t> </a:t>
                </a:r>
                <a:r>
                  <a:rPr lang="zh-CN" altLang="zh-CN" sz="2000" dirty="0">
                    <a:solidFill>
                      <a:srgbClr val="09405E"/>
                    </a:solidFill>
                    <a:latin typeface="微软雅黑" panose="020B0503020204020204" pitchFamily="34" charset="-122"/>
                    <a:ea typeface="微软雅黑" panose="020B0503020204020204" pitchFamily="34" charset="-122"/>
                  </a:rPr>
                  <a:t>激活函数无能能力</a:t>
                </a:r>
                <a:r>
                  <a:rPr lang="zh-CN" altLang="en-US"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因为当输入小于</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时，</a:t>
                </a:r>
                <a:r>
                  <a:rPr lang="en-US" altLang="zh-CN" sz="2000" dirty="0" err="1">
                    <a:solidFill>
                      <a:srgbClr val="09405E"/>
                    </a:solidFill>
                    <a:latin typeface="微软雅黑" panose="020B0503020204020204" pitchFamily="34" charset="-122"/>
                    <a:ea typeface="微软雅黑" panose="020B0503020204020204" pitchFamily="34" charset="-122"/>
                  </a:rPr>
                  <a:t>ReLU</a:t>
                </a:r>
                <a:r>
                  <a:rPr lang="zh-CN" altLang="zh-CN" sz="2000" dirty="0">
                    <a:solidFill>
                      <a:srgbClr val="09405E"/>
                    </a:solidFill>
                    <a:latin typeface="微软雅黑" panose="020B0503020204020204" pitchFamily="34" charset="-122"/>
                    <a:ea typeface="微软雅黑" panose="020B0503020204020204" pitchFamily="34" charset="-122"/>
                  </a:rPr>
                  <a:t>激活函数输出为</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，不满足线性假设。</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93542" y="5150467"/>
                <a:ext cx="6733357" cy="1631216"/>
              </a:xfrm>
              <a:prstGeom prst="rect">
                <a:avLst/>
              </a:prstGeom>
              <a:blipFill rotWithShape="0">
                <a:blip r:embed="rId7"/>
                <a:stretch>
                  <a:fillRect l="-996" t="-2247" r="-543"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3405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t>
            </a:r>
            <a:r>
              <a:rPr lang="zh-CN" altLang="zh-CN" dirty="0"/>
              <a:t>初始化</a:t>
            </a:r>
            <a:endParaRPr kumimoji="1" lang="zh-CN" altLang="en-US" dirty="0"/>
          </a:p>
        </p:txBody>
      </p:sp>
      <p:sp>
        <p:nvSpPr>
          <p:cNvPr id="3" name="内容占位符 2"/>
          <p:cNvSpPr>
            <a:spLocks noGrp="1"/>
          </p:cNvSpPr>
          <p:nvPr>
            <p:ph sz="quarter" idx="10"/>
          </p:nvPr>
        </p:nvSpPr>
        <p:spPr>
          <a:xfrm>
            <a:off x="630237" y="1147763"/>
            <a:ext cx="11165523" cy="5237271"/>
          </a:xfrm>
        </p:spPr>
        <p:txBody>
          <a:bodyPr/>
          <a:lstStyle/>
          <a:p>
            <a:r>
              <a:rPr lang="zh-CN" altLang="zh-CN" dirty="0"/>
              <a:t>在</a:t>
            </a:r>
            <a:r>
              <a:rPr lang="en-US" altLang="zh-CN" dirty="0"/>
              <a:t>ReLU</a:t>
            </a:r>
            <a:r>
              <a:rPr lang="zh-CN" altLang="zh-CN" dirty="0"/>
              <a:t>网络中，假定每一层有一半的神经元被激活（输入大于</a:t>
            </a:r>
            <a:r>
              <a:rPr lang="en-US" altLang="zh-CN" dirty="0"/>
              <a:t>0</a:t>
            </a:r>
            <a:r>
              <a:rPr lang="zh-CN" altLang="zh-CN" dirty="0"/>
              <a:t>），另一半为</a:t>
            </a:r>
            <a:r>
              <a:rPr lang="en-US" altLang="zh-CN" dirty="0"/>
              <a:t>0</a:t>
            </a:r>
            <a:r>
              <a:rPr lang="zh-CN" altLang="zh-CN" dirty="0"/>
              <a:t>，所以，要保持方差不变，只需要在</a:t>
            </a:r>
            <a:r>
              <a:rPr lang="en-US" altLang="zh-CN" dirty="0"/>
              <a:t>Xavier</a:t>
            </a:r>
            <a:r>
              <a:rPr lang="zh-CN" altLang="zh-CN" dirty="0"/>
              <a:t>初始化的基础上再除以</a:t>
            </a:r>
            <a:r>
              <a:rPr lang="en-US" altLang="zh-CN" dirty="0"/>
              <a:t>2:</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529383" y="2793375"/>
                <a:ext cx="3580019" cy="973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0">
                          <a:solidFill>
                            <a:srgbClr val="09405E"/>
                          </a:solidFill>
                          <a:latin typeface="Cambria Math" charset="0"/>
                          <a:ea typeface="微软雅黑" panose="020B0503020204020204" pitchFamily="34" charset="-122"/>
                        </a:rPr>
                        <m:t>Var</m:t>
                      </m:r>
                      <m:d>
                        <m:dPr>
                          <m:begChr m:val="["/>
                          <m:endChr m:val="]"/>
                          <m:ctrlPr>
                            <a:rPr lang="zh-CN" altLang="en-US" sz="2800" i="1">
                              <a:solidFill>
                                <a:srgbClr val="09405E"/>
                              </a:solidFill>
                              <a:latin typeface="Cambria Math" panose="02040503050406030204" pitchFamily="18"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𝑊</m:t>
                          </m:r>
                        </m:e>
                      </m:d>
                      <m:r>
                        <a:rPr lang="zh-CN" altLang="en-US" sz="2800">
                          <a:solidFill>
                            <a:srgbClr val="09405E"/>
                          </a:solidFill>
                          <a:latin typeface="Cambria Math" charset="0"/>
                          <a:ea typeface="微软雅黑" panose="020B0503020204020204" pitchFamily="34" charset="-122"/>
                        </a:rPr>
                        <m:t>=</m:t>
                      </m:r>
                      <m:f>
                        <m:fPr>
                          <m:ctrlPr>
                            <a:rPr lang="zh-CN" altLang="en-US" sz="2800" i="1">
                              <a:solidFill>
                                <a:srgbClr val="09405E"/>
                              </a:solidFill>
                              <a:latin typeface="Cambria Math" panose="02040503050406030204" pitchFamily="18" charset="0"/>
                              <a:ea typeface="微软雅黑" panose="020B0503020204020204" pitchFamily="34" charset="-122"/>
                            </a:rPr>
                          </m:ctrlPr>
                        </m:fPr>
                        <m:num>
                          <m:r>
                            <a:rPr lang="zh-CN" altLang="en-US" sz="2800">
                              <a:solidFill>
                                <a:srgbClr val="09405E"/>
                              </a:solidFill>
                              <a:latin typeface="Cambria Math" charset="0"/>
                              <a:ea typeface="微软雅黑" panose="020B0503020204020204" pitchFamily="34" charset="-122"/>
                            </a:rPr>
                            <m:t>4</m:t>
                          </m:r>
                        </m:num>
                        <m:den>
                          <m:sSub>
                            <m:sSubPr>
                              <m:ctrlPr>
                                <a:rPr lang="zh-CN" altLang="en-US" sz="2800" i="1">
                                  <a:solidFill>
                                    <a:srgbClr val="09405E"/>
                                  </a:solidFill>
                                  <a:latin typeface="Cambria Math" panose="02040503050406030204" pitchFamily="18"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𝑖𝑛</m:t>
                              </m:r>
                            </m:sub>
                          </m:sSub>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panose="02040503050406030204" pitchFamily="18"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𝑜𝑢𝑡</m:t>
                              </m:r>
                            </m:sub>
                          </m:sSub>
                        </m:den>
                      </m:f>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529383" y="2793375"/>
                <a:ext cx="3580019" cy="973023"/>
              </a:xfrm>
              <a:prstGeom prst="rect">
                <a:avLst/>
              </a:prstGeom>
              <a:blipFill rotWithShape="0">
                <a:blip r:embed="rId3"/>
                <a:stretch>
                  <a:fillRect/>
                </a:stretch>
              </a:blipFill>
            </p:spPr>
            <p:txBody>
              <a:bodyPr/>
              <a:lstStyle/>
              <a:p>
                <a:r>
                  <a:rPr lang="zh-CN" altLang="en-US">
                    <a:noFill/>
                  </a:rPr>
                  <a:t> </a:t>
                </a:r>
              </a:p>
            </p:txBody>
          </p:sp>
        </mc:Fallback>
      </mc:AlternateContent>
      <p:pic>
        <p:nvPicPr>
          <p:cNvPr id="5" name="Picture"/>
          <p:cNvPicPr/>
          <p:nvPr/>
        </p:nvPicPr>
        <p:blipFill>
          <a:blip r:embed="rId4"/>
          <a:stretch>
            <a:fillRect/>
          </a:stretch>
        </p:blipFill>
        <p:spPr bwMode="auto">
          <a:xfrm>
            <a:off x="6212998" y="2357650"/>
            <a:ext cx="5436458" cy="4027384"/>
          </a:xfrm>
          <a:prstGeom prst="rect">
            <a:avLst/>
          </a:prstGeom>
          <a:noFill/>
          <a:ln w="9525">
            <a:noFill/>
            <a:headEnd/>
            <a:tailEnd/>
          </a:ln>
        </p:spPr>
      </p:pic>
    </p:spTree>
    <p:extLst>
      <p:ext uri="{BB962C8B-B14F-4D97-AF65-F5344CB8AC3E}">
        <p14:creationId xmlns:p14="http://schemas.microsoft.com/office/powerpoint/2010/main" val="1581589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4" name="标题 1"/>
          <p:cNvSpPr>
            <a:spLocks noGrp="1"/>
          </p:cNvSpPr>
          <p:nvPr>
            <p:ph type="title"/>
          </p:nvPr>
        </p:nvSpPr>
        <p:spPr/>
        <p:txBody>
          <a:bodyPr/>
          <a:lstStyle/>
          <a:p>
            <a:r>
              <a:rPr lang="en-US" altLang="zh-CN" dirty="0"/>
              <a:t>Batch Normalization (BN)</a:t>
            </a:r>
            <a:endParaRPr kumimoji="1" lang="zh-CN" altLang="en-US" dirty="0"/>
          </a:p>
        </p:txBody>
      </p:sp>
      <p:sp>
        <p:nvSpPr>
          <p:cNvPr id="5" name="副標題 2">
            <a:extLst>
              <a:ext uri="{FF2B5EF4-FFF2-40B4-BE49-F238E27FC236}">
                <a16:creationId xmlns:a16="http://schemas.microsoft.com/office/drawing/2014/main" id="{ABB24F70-7B78-46E9-B9E9-641EACC99505}"/>
              </a:ext>
            </a:extLst>
          </p:cNvPr>
          <p:cNvSpPr txBox="1">
            <a:spLocks/>
          </p:cNvSpPr>
          <p:nvPr/>
        </p:nvSpPr>
        <p:spPr>
          <a:xfrm>
            <a:off x="1891861" y="2552700"/>
            <a:ext cx="7047187" cy="175260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a:buFont typeface="Wingdings" pitchFamily="2" charset="2"/>
              <a:buChar char="n"/>
            </a:pPr>
            <a:r>
              <a:rPr lang="zh-CN" altLang="zh-CN" kern="1200" dirty="0">
                <a:solidFill>
                  <a:srgbClr val="09405E"/>
                </a:solidFill>
                <a:latin typeface="微软雅黑" panose="020B0503020204020204" pitchFamily="34" charset="-122"/>
                <a:ea typeface="微软雅黑" panose="020B0503020204020204" pitchFamily="34" charset="-122"/>
              </a:rPr>
              <a:t>输入输出方差相等：将输出值强行做一次高斯归一化和线性变换</a:t>
            </a:r>
            <a:endParaRPr lang="zh-TW" altLang="en-US" kern="1200" dirty="0">
              <a:solidFill>
                <a:srgbClr val="09405E"/>
              </a:solidFill>
              <a:latin typeface="微软雅黑" panose="020B0503020204020204" pitchFamily="34" charset="-122"/>
              <a:ea typeface="微软雅黑" panose="020B0503020204020204" pitchFamily="34" charset="-122"/>
            </a:endParaRPr>
          </a:p>
        </p:txBody>
      </p:sp>
      <p:sp>
        <p:nvSpPr>
          <p:cNvPr id="6" name="矩形 5"/>
          <p:cNvSpPr/>
          <p:nvPr/>
        </p:nvSpPr>
        <p:spPr>
          <a:xfrm>
            <a:off x="457200" y="6211669"/>
            <a:ext cx="11277600" cy="646331"/>
          </a:xfrm>
          <a:prstGeom prst="rect">
            <a:avLst/>
          </a:prstGeom>
        </p:spPr>
        <p:txBody>
          <a:bodyPr wrap="square">
            <a:spAutoFit/>
          </a:bodyPr>
          <a:lstStyle/>
          <a:p>
            <a:r>
              <a:rPr lang="en-US" altLang="zh-CN" dirty="0" err="1">
                <a:latin typeface="Tahoma" charset="0"/>
              </a:rPr>
              <a:t>Ioffe</a:t>
            </a:r>
            <a:r>
              <a:rPr lang="en-US" altLang="zh-CN" dirty="0">
                <a:latin typeface="Tahoma" charset="0"/>
              </a:rPr>
              <a:t> S, </a:t>
            </a:r>
            <a:r>
              <a:rPr lang="en-US" altLang="zh-CN" dirty="0" err="1">
                <a:latin typeface="Tahoma" charset="0"/>
              </a:rPr>
              <a:t>Szegedy</a:t>
            </a:r>
            <a:r>
              <a:rPr lang="en-US" altLang="zh-CN" dirty="0">
                <a:latin typeface="Tahoma" charset="0"/>
              </a:rPr>
              <a:t> C. </a:t>
            </a:r>
            <a:r>
              <a:rPr lang="en-US" altLang="zh-CN" dirty="0">
                <a:solidFill>
                  <a:srgbClr val="6D2D9E"/>
                </a:solidFill>
                <a:latin typeface="Tahoma" charset="0"/>
              </a:rPr>
              <a:t>Batch normalization: Accelerating deep network training by reducing internal covariate shift</a:t>
            </a:r>
            <a:r>
              <a:rPr lang="en-US" altLang="zh-CN" dirty="0">
                <a:latin typeface="Tahoma" charset="0"/>
              </a:rPr>
              <a:t>[J]. </a:t>
            </a:r>
            <a:r>
              <a:rPr lang="en-US" altLang="zh-CN" dirty="0" err="1">
                <a:latin typeface="Tahoma" charset="0"/>
              </a:rPr>
              <a:t>arXiv</a:t>
            </a:r>
            <a:r>
              <a:rPr lang="en-US" altLang="zh-CN" dirty="0">
                <a:latin typeface="Tahoma" charset="0"/>
              </a:rPr>
              <a:t> preprint arXiv:1502.03167, 2015. </a:t>
            </a:r>
            <a:endParaRPr lang="en-US" altLang="zh-CN" dirty="0"/>
          </a:p>
        </p:txBody>
      </p:sp>
    </p:spTree>
    <p:extLst>
      <p:ext uri="{BB962C8B-B14F-4D97-AF65-F5344CB8AC3E}">
        <p14:creationId xmlns:p14="http://schemas.microsoft.com/office/powerpoint/2010/main" val="213185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回忆：特征标准化</a:t>
            </a:r>
          </a:p>
        </p:txBody>
      </p:sp>
      <p:sp>
        <p:nvSpPr>
          <p:cNvPr id="3" name="内容占位符 2"/>
          <p:cNvSpPr>
            <a:spLocks noGrp="1"/>
          </p:cNvSpPr>
          <p:nvPr>
            <p:ph sz="quarter" idx="10"/>
          </p:nvPr>
        </p:nvSpPr>
        <p:spPr>
          <a:xfrm>
            <a:off x="630237" y="1147763"/>
            <a:ext cx="11220387" cy="5237271"/>
          </a:xfrm>
        </p:spPr>
        <p:txBody>
          <a:bodyPr/>
          <a:lstStyle/>
          <a:p>
            <a:r>
              <a:rPr lang="zh-CN" altLang="en-US" dirty="0"/>
              <a:t>输入数据做标准化处理：每个特征的均值为</a:t>
            </a:r>
            <a:r>
              <a:rPr lang="en-US" altLang="zh-CN" dirty="0"/>
              <a:t>0</a:t>
            </a:r>
            <a:r>
              <a:rPr lang="zh-CN" altLang="en-US" dirty="0"/>
              <a:t>、标准差为</a:t>
            </a:r>
            <a:r>
              <a:rPr lang="en-US" altLang="zh-CN" dirty="0"/>
              <a:t>1</a:t>
            </a:r>
          </a:p>
          <a:p>
            <a:r>
              <a:rPr lang="zh-CN" altLang="en-US" dirty="0"/>
              <a:t>标准化：各个特征的分布相近</a:t>
            </a:r>
            <a:r>
              <a:rPr lang="zh-CN" altLang="en-US" dirty="0">
                <a:sym typeface="Wingdings"/>
              </a:rPr>
              <a:t></a:t>
            </a:r>
            <a:r>
              <a:rPr lang="zh-CN" altLang="en-US" dirty="0"/>
              <a:t>更容易训练出有效的模型</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38" y="2339358"/>
            <a:ext cx="3487685" cy="23369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381" y="2373773"/>
            <a:ext cx="3395442" cy="2334367"/>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445381" y="4636964"/>
            <a:ext cx="3395442" cy="222103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31" y="4551388"/>
            <a:ext cx="3447892" cy="2287044"/>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4517041" y="2678783"/>
                <a:ext cx="1755737" cy="6929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panose="02040503050406030204" pitchFamily="18" charset="0"/>
                            </a:rPr>
                          </m:ctrlPr>
                        </m:sSubSupPr>
                        <m:e>
                          <m:r>
                            <a:rPr kumimoji="1" lang="en-US" altLang="zh-CN" sz="2400" i="1">
                              <a:solidFill>
                                <a:srgbClr val="C00000"/>
                              </a:solidFill>
                              <a:latin typeface="Cambria Math" charset="0"/>
                            </a:rPr>
                            <m:t>𝑥</m:t>
                          </m:r>
                        </m:e>
                        <m:sub>
                          <m:r>
                            <a:rPr kumimoji="1" lang="en-US" altLang="zh-CN" sz="2400" b="0" i="1" smtClean="0">
                              <a:solidFill>
                                <a:srgbClr val="C00000"/>
                              </a:solidFill>
                              <a:latin typeface="Cambria Math" charset="0"/>
                            </a:rPr>
                            <m:t>𝑖</m:t>
                          </m:r>
                        </m:sub>
                        <m:sup>
                          <m:r>
                            <a:rPr kumimoji="1" lang="en-US" altLang="zh-CN" sz="2400" b="0" i="1" smtClean="0">
                              <a:solidFill>
                                <a:srgbClr val="C00000"/>
                              </a:solidFill>
                              <a:latin typeface="Cambria Math" charset="0"/>
                            </a:rPr>
                            <m:t>′</m:t>
                          </m:r>
                        </m:sup>
                      </m:sSubSup>
                      <m:r>
                        <a:rPr kumimoji="1" lang="en-US" altLang="zh-CN" sz="2400" b="0" i="1" smtClean="0">
                          <a:solidFill>
                            <a:srgbClr val="C00000"/>
                          </a:solidFill>
                          <a:latin typeface="Cambria Math" charset="0"/>
                        </a:rPr>
                        <m:t>=</m:t>
                      </m:r>
                      <m:f>
                        <m:fPr>
                          <m:ctrlPr>
                            <a:rPr kumimoji="1" lang="mr-IN" altLang="zh-CN" sz="2400" b="0" i="1" smtClean="0">
                              <a:solidFill>
                                <a:srgbClr val="C00000"/>
                              </a:solidFill>
                              <a:latin typeface="Cambria Math" panose="02040503050406030204" pitchFamily="18" charset="0"/>
                            </a:rPr>
                          </m:ctrlPr>
                        </m:fPr>
                        <m:num>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charset="0"/>
                                </a:rPr>
                                <m:t>𝑥</m:t>
                              </m:r>
                            </m:e>
                            <m:sub>
                              <m:r>
                                <a:rPr kumimoji="1" lang="en-US" altLang="zh-CN" sz="2400" b="0" i="1" smtClean="0">
                                  <a:solidFill>
                                    <a:srgbClr val="C00000"/>
                                  </a:solidFill>
                                  <a:latin typeface="Cambria Math" charset="0"/>
                                </a:rPr>
                                <m:t>𝑖</m:t>
                              </m:r>
                            </m:sub>
                          </m:sSub>
                          <m:r>
                            <a:rPr kumimoji="1" lang="en-US" altLang="zh-CN" sz="2400" b="0" i="1" smtClean="0">
                              <a:solidFill>
                                <a:srgbClr val="C00000"/>
                              </a:solidFill>
                              <a:latin typeface="Cambria Math"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i="1">
                                  <a:solidFill>
                                    <a:srgbClr val="C00000"/>
                                  </a:solidFill>
                                  <a:latin typeface="Cambria Math" charset="0"/>
                                  <a:ea typeface="Cambria Math" charset="0"/>
                                  <a:cs typeface="Cambria Math" charset="0"/>
                                </a:rPr>
                                <m:t>𝜇</m:t>
                              </m:r>
                            </m:e>
                            <m:sub/>
                          </m:sSub>
                        </m:num>
                        <m:den>
                          <m:sSub>
                            <m:sSubPr>
                              <m:ctrlPr>
                                <a:rPr kumimoji="1" lang="en-US" altLang="zh-CN" sz="2400" b="0" i="1" smtClean="0">
                                  <a:solidFill>
                                    <a:srgbClr val="C00000"/>
                                  </a:solidFill>
                                  <a:latin typeface="Cambria Math" panose="02040503050406030204" pitchFamily="18" charset="0"/>
                                </a:rPr>
                              </m:ctrlPr>
                            </m:sSubPr>
                            <m:e>
                              <m:r>
                                <a:rPr kumimoji="1" lang="mr-IN" altLang="zh-CN" sz="2400" i="1">
                                  <a:solidFill>
                                    <a:srgbClr val="C00000"/>
                                  </a:solidFill>
                                  <a:latin typeface="Cambria Math" charset="0"/>
                                  <a:ea typeface="Cambria Math" charset="0"/>
                                  <a:cs typeface="Cambria Math" charset="0"/>
                                </a:rPr>
                                <m:t>𝜎</m:t>
                              </m:r>
                            </m:e>
                            <m:sub/>
                          </m:sSub>
                        </m:den>
                      </m:f>
                    </m:oMath>
                  </m:oMathPara>
                </a14:m>
                <a:endParaRPr kumimoji="1" lang="zh-CN" altLang="en-US" sz="2400" dirty="0">
                  <a:solidFill>
                    <a:srgbClr val="C0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517041" y="2678783"/>
                <a:ext cx="1755737" cy="692947"/>
              </a:xfrm>
              <a:prstGeom prst="rect">
                <a:avLst/>
              </a:prstGeom>
              <a:blipFill rotWithShape="0">
                <a:blip r:embed="rId6"/>
                <a:stretch>
                  <a:fillRect/>
                </a:stretch>
              </a:blipFill>
            </p:spPr>
            <p:txBody>
              <a:bodyPr/>
              <a:lstStyle/>
              <a:p>
                <a:r>
                  <a:rPr lang="zh-CN" altLang="en-US">
                    <a:noFill/>
                  </a:rPr>
                  <a:t> </a:t>
                </a:r>
              </a:p>
            </p:txBody>
          </p:sp>
        </mc:Fallback>
      </mc:AlternateContent>
      <p:sp>
        <p:nvSpPr>
          <p:cNvPr id="9" name="右箭头 8"/>
          <p:cNvSpPr/>
          <p:nvPr/>
        </p:nvSpPr>
        <p:spPr bwMode="auto">
          <a:xfrm>
            <a:off x="4443423" y="3367721"/>
            <a:ext cx="1988101" cy="346473"/>
          </a:xfrm>
          <a:prstGeom prst="rightArrow">
            <a:avLst/>
          </a:prstGeom>
          <a:solidFill>
            <a:srgbClr val="C00000"/>
          </a:solid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9035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10897" y="1147763"/>
            <a:ext cx="11631168" cy="5237271"/>
          </a:xfrm>
        </p:spPr>
        <p:txBody>
          <a:bodyPr/>
          <a:lstStyle/>
          <a:p>
            <a:pPr>
              <a:lnSpc>
                <a:spcPct val="100000"/>
              </a:lnSpc>
            </a:pPr>
            <a:r>
              <a:rPr lang="zh-CN" altLang="en-US" dirty="0"/>
              <a:t>在深层神经网络中，即使输入数据已做标准化，训练中模型参数的更新依然很容易造成靠近输出层输出的剧烈变化  </a:t>
            </a:r>
            <a:r>
              <a:rPr lang="zh-CN" altLang="en-US" dirty="0">
                <a:sym typeface="Wingdings"/>
              </a:rPr>
              <a:t></a:t>
            </a:r>
            <a:r>
              <a:rPr lang="en-US" altLang="zh-CN" dirty="0">
                <a:sym typeface="Wingdings"/>
              </a:rPr>
              <a:t> </a:t>
            </a:r>
            <a:r>
              <a:rPr lang="zh-CN" altLang="en-US" dirty="0"/>
              <a:t>难以训练出有效的模型</a:t>
            </a:r>
            <a:endParaRPr kumimoji="1" lang="zh-CN" altLang="en-US" dirty="0"/>
          </a:p>
        </p:txBody>
      </p:sp>
      <p:sp>
        <p:nvSpPr>
          <p:cNvPr id="5" name="標題 4">
            <a:extLst>
              <a:ext uri="{FF2B5EF4-FFF2-40B4-BE49-F238E27FC236}">
                <a16:creationId xmlns:a16="http://schemas.microsoft.com/office/drawing/2014/main" id="{25ABD7A1-5C63-4B0E-8E5D-BD49F26CBDF7}"/>
              </a:ext>
            </a:extLst>
          </p:cNvPr>
          <p:cNvSpPr>
            <a:spLocks noGrp="1"/>
          </p:cNvSpPr>
          <p:nvPr>
            <p:ph type="title"/>
          </p:nvPr>
        </p:nvSpPr>
        <p:spPr/>
        <p:txBody>
          <a:bodyPr/>
          <a:lstStyle/>
          <a:p>
            <a:r>
              <a:rPr lang="zh-TW" altLang="en-US" dirty="0"/>
              <a:t>隐含层</a:t>
            </a:r>
            <a:r>
              <a:rPr lang="en-US" altLang="zh-TW" dirty="0"/>
              <a:t>?</a:t>
            </a:r>
            <a:endParaRPr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AA01B68-0294-4E14-B8A9-D5B1A499180A}"/>
                  </a:ext>
                </a:extLst>
              </p:cNvPr>
              <p:cNvSpPr/>
              <p:nvPr/>
            </p:nvSpPr>
            <p:spPr>
              <a:xfrm>
                <a:off x="4634995" y="3436496"/>
                <a:ext cx="559434"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CAA01B68-0294-4E14-B8A9-D5B1A499180A}"/>
                  </a:ext>
                </a:extLst>
              </p:cNvPr>
              <p:cNvSpPr>
                <a:spLocks noRot="1" noChangeAspect="1" noMove="1" noResize="1" noEditPoints="1" noAdjustHandles="1" noChangeArrowheads="1" noChangeShapeType="1" noTextEdit="1"/>
              </p:cNvSpPr>
              <p:nvPr/>
            </p:nvSpPr>
            <p:spPr>
              <a:xfrm>
                <a:off x="4634995" y="3436496"/>
                <a:ext cx="559434" cy="901700"/>
              </a:xfrm>
              <a:prstGeom prst="rect">
                <a:avLst/>
              </a:prstGeom>
              <a:blipFill>
                <a:blip r:embed="rId3"/>
                <a:stretch>
                  <a:fillRect l="-10638" r="-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E96D02B-B4AC-4725-B091-C12FBFAD4D99}"/>
                  </a:ext>
                </a:extLst>
              </p:cNvPr>
              <p:cNvSpPr/>
              <p:nvPr/>
            </p:nvSpPr>
            <p:spPr>
              <a:xfrm>
                <a:off x="1370152" y="3455546"/>
                <a:ext cx="603375"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1E96D02B-B4AC-4725-B091-C12FBFAD4D99}"/>
                  </a:ext>
                </a:extLst>
              </p:cNvPr>
              <p:cNvSpPr>
                <a:spLocks noRot="1" noChangeAspect="1" noMove="1" noResize="1" noEditPoints="1" noAdjustHandles="1" noChangeArrowheads="1" noChangeShapeType="1" noTextEdit="1"/>
              </p:cNvSpPr>
              <p:nvPr/>
            </p:nvSpPr>
            <p:spPr>
              <a:xfrm>
                <a:off x="1370152" y="3455546"/>
                <a:ext cx="603375" cy="901700"/>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A152AE88-C35D-4D26-A206-1F04864F8B3C}"/>
              </a:ext>
            </a:extLst>
          </p:cNvPr>
          <p:cNvSpPr/>
          <p:nvPr/>
        </p:nvSpPr>
        <p:spPr>
          <a:xfrm>
            <a:off x="2775714" y="343649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Layer 1</a:t>
            </a:r>
            <a:endParaRPr lang="zh-TW" altLang="en-US" sz="24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4D138E4-1647-435B-9474-ACD40EA72779}"/>
                  </a:ext>
                </a:extLst>
              </p:cNvPr>
              <p:cNvSpPr/>
              <p:nvPr/>
            </p:nvSpPr>
            <p:spPr>
              <a:xfrm>
                <a:off x="5943094" y="3436496"/>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zh-TW" sz="2400" dirty="0"/>
                        <m:t>Layer</m:t>
                      </m:r>
                      <m:r>
                        <m:rPr>
                          <m:nor/>
                        </m:rPr>
                        <a:rPr lang="en-US" altLang="zh-TW" sz="2400" dirty="0"/>
                        <m:t> 2</m:t>
                      </m:r>
                    </m:oMath>
                  </m:oMathPara>
                </a14:m>
                <a:endParaRPr lang="zh-TW" altLang="en-US" sz="2400" dirty="0"/>
              </a:p>
            </p:txBody>
          </p:sp>
        </mc:Choice>
        <mc:Fallback xmlns="">
          <p:sp>
            <p:nvSpPr>
              <p:cNvPr id="12" name="矩形 11">
                <a:extLst>
                  <a:ext uri="{FF2B5EF4-FFF2-40B4-BE49-F238E27FC236}">
                    <a16:creationId xmlns:a16="http://schemas.microsoft.com/office/drawing/2014/main" xmlns="" xmlns:a14="http://schemas.microsoft.com/office/drawing/2010/main" id="{24D138E4-1647-435B-9474-ACD40EA72779}"/>
                  </a:ext>
                </a:extLst>
              </p:cNvPr>
              <p:cNvSpPr>
                <a:spLocks noRot="1" noChangeAspect="1" noMove="1" noResize="1" noEditPoints="1" noAdjustHandles="1" noChangeArrowheads="1" noChangeShapeType="1" noTextEdit="1"/>
              </p:cNvSpPr>
              <p:nvPr/>
            </p:nvSpPr>
            <p:spPr>
              <a:xfrm>
                <a:off x="5943094" y="3436496"/>
                <a:ext cx="1308100" cy="90170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42860BD-CC07-4DC2-8AE7-8348BF0F3C34}"/>
                  </a:ext>
                </a:extLst>
              </p:cNvPr>
              <p:cNvSpPr/>
              <p:nvPr/>
            </p:nvSpPr>
            <p:spPr>
              <a:xfrm>
                <a:off x="7802375" y="3455546"/>
                <a:ext cx="559434"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2</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16" name="矩形 15">
                <a:extLst>
                  <a:ext uri="{FF2B5EF4-FFF2-40B4-BE49-F238E27FC236}">
                    <a16:creationId xmlns:a16="http://schemas.microsoft.com/office/drawing/2014/main" id="{642860BD-CC07-4DC2-8AE7-8348BF0F3C34}"/>
                  </a:ext>
                </a:extLst>
              </p:cNvPr>
              <p:cNvSpPr>
                <a:spLocks noRot="1" noChangeAspect="1" noMove="1" noResize="1" noEditPoints="1" noAdjustHandles="1" noChangeArrowheads="1" noChangeShapeType="1" noTextEdit="1"/>
              </p:cNvSpPr>
              <p:nvPr/>
            </p:nvSpPr>
            <p:spPr>
              <a:xfrm>
                <a:off x="7802375" y="3455546"/>
                <a:ext cx="559434" cy="901700"/>
              </a:xfrm>
              <a:prstGeom prst="rect">
                <a:avLst/>
              </a:prstGeom>
              <a:blipFill>
                <a:blip r:embed="rId6"/>
                <a:stretch>
                  <a:fillRect l="-10638" r="-4255"/>
                </a:stretch>
              </a:blipFill>
            </p:spPr>
            <p:txBody>
              <a:bodyPr/>
              <a:lstStyle/>
              <a:p>
                <a:r>
                  <a:rPr lang="zh-CN" altLang="en-US">
                    <a:noFill/>
                  </a:rPr>
                  <a:t> </a:t>
                </a:r>
              </a:p>
            </p:txBody>
          </p:sp>
        </mc:Fallback>
      </mc:AlternateContent>
      <p:cxnSp>
        <p:nvCxnSpPr>
          <p:cNvPr id="17" name="直線單箭頭接點 16">
            <a:extLst>
              <a:ext uri="{FF2B5EF4-FFF2-40B4-BE49-F238E27FC236}">
                <a16:creationId xmlns:a16="http://schemas.microsoft.com/office/drawing/2014/main" id="{5CF2DE9E-C106-4E42-8535-54D4DDF3F995}"/>
              </a:ext>
            </a:extLst>
          </p:cNvPr>
          <p:cNvCxnSpPr>
            <a:cxnSpLocks/>
            <a:endCxn id="6" idx="1"/>
          </p:cNvCxnSpPr>
          <p:nvPr/>
        </p:nvCxnSpPr>
        <p:spPr>
          <a:xfrm flipV="1">
            <a:off x="4083815" y="3887346"/>
            <a:ext cx="551180"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45A7DBB-5C15-455A-AA7B-E844D155DE34}"/>
              </a:ext>
            </a:extLst>
          </p:cNvPr>
          <p:cNvCxnSpPr>
            <a:cxnSpLocks/>
          </p:cNvCxnSpPr>
          <p:nvPr/>
        </p:nvCxnSpPr>
        <p:spPr>
          <a:xfrm>
            <a:off x="5194430" y="3912748"/>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D9C0CB10-303D-4747-A2D5-204E1A4B0226}"/>
              </a:ext>
            </a:extLst>
          </p:cNvPr>
          <p:cNvCxnSpPr>
            <a:cxnSpLocks/>
          </p:cNvCxnSpPr>
          <p:nvPr/>
        </p:nvCxnSpPr>
        <p:spPr>
          <a:xfrm>
            <a:off x="7251195" y="3885536"/>
            <a:ext cx="489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B7977403-A09A-4E70-B8B7-A3E297166971}"/>
              </a:ext>
            </a:extLst>
          </p:cNvPr>
          <p:cNvSpPr txBox="1"/>
          <p:nvPr/>
        </p:nvSpPr>
        <p:spPr>
          <a:xfrm>
            <a:off x="8275630" y="3565870"/>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22" name="直線單箭頭接點 21">
            <a:extLst>
              <a:ext uri="{FF2B5EF4-FFF2-40B4-BE49-F238E27FC236}">
                <a16:creationId xmlns:a16="http://schemas.microsoft.com/office/drawing/2014/main" id="{BC76980D-2209-4879-BD5F-4E3851127622}"/>
              </a:ext>
            </a:extLst>
          </p:cNvPr>
          <p:cNvCxnSpPr>
            <a:cxnSpLocks/>
          </p:cNvCxnSpPr>
          <p:nvPr/>
        </p:nvCxnSpPr>
        <p:spPr>
          <a:xfrm>
            <a:off x="2027050" y="3912748"/>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21319C0-0DFC-4BEA-B761-3A6E1111ED25}"/>
              </a:ext>
            </a:extLst>
          </p:cNvPr>
          <p:cNvSpPr txBox="1"/>
          <p:nvPr/>
        </p:nvSpPr>
        <p:spPr>
          <a:xfrm>
            <a:off x="1060488" y="2516194"/>
            <a:ext cx="2681787" cy="461665"/>
          </a:xfrm>
          <a:prstGeom prst="rect">
            <a:avLst/>
          </a:prstGeom>
          <a:noFill/>
        </p:spPr>
        <p:txBody>
          <a:bodyPr wrap="square" rtlCol="0">
            <a:spAutoFit/>
          </a:bodyPr>
          <a:lstStyle/>
          <a:p>
            <a:r>
              <a:rPr lang="zh-TW" altLang="en-US" sz="2400" dirty="0">
                <a:solidFill>
                  <a:srgbClr val="002060"/>
                </a:solidFill>
                <a:latin typeface="Microsoft YaHei" panose="020B0503020204020204" pitchFamily="34" charset="-122"/>
                <a:ea typeface="Microsoft YaHei" panose="020B0503020204020204" pitchFamily="34" charset="-122"/>
              </a:rPr>
              <a:t>特征缩放</a:t>
            </a:r>
          </a:p>
        </p:txBody>
      </p:sp>
      <p:sp>
        <p:nvSpPr>
          <p:cNvPr id="24" name="箭號: 向下 23">
            <a:extLst>
              <a:ext uri="{FF2B5EF4-FFF2-40B4-BE49-F238E27FC236}">
                <a16:creationId xmlns:a16="http://schemas.microsoft.com/office/drawing/2014/main" id="{83FEF6D8-8598-41CA-8F9D-333F3F4CFE34}"/>
              </a:ext>
            </a:extLst>
          </p:cNvPr>
          <p:cNvSpPr/>
          <p:nvPr/>
        </p:nvSpPr>
        <p:spPr>
          <a:xfrm>
            <a:off x="1595702" y="2977858"/>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ADB5F143-EE08-4555-8116-35ADBE129ED5}"/>
              </a:ext>
            </a:extLst>
          </p:cNvPr>
          <p:cNvSpPr txBox="1"/>
          <p:nvPr/>
        </p:nvSpPr>
        <p:spPr>
          <a:xfrm>
            <a:off x="4290190" y="2527308"/>
            <a:ext cx="2681787" cy="461665"/>
          </a:xfrm>
          <a:prstGeom prst="rect">
            <a:avLst/>
          </a:prstGeom>
          <a:noFill/>
        </p:spPr>
        <p:txBody>
          <a:bodyPr wrap="square" rtlCol="0">
            <a:spAutoFit/>
          </a:bodyPr>
          <a:lstStyle/>
          <a:p>
            <a:r>
              <a:rPr lang="zh-TW" altLang="en-US" sz="2400" dirty="0">
                <a:solidFill>
                  <a:srgbClr val="002060"/>
                </a:solidFill>
                <a:latin typeface="Microsoft YaHei" panose="020B0503020204020204" pitchFamily="34" charset="-122"/>
                <a:ea typeface="Microsoft YaHei" panose="020B0503020204020204" pitchFamily="34" charset="-122"/>
              </a:rPr>
              <a:t>特征缩放</a:t>
            </a:r>
            <a:r>
              <a:rPr lang="en-US" altLang="zh-TW" sz="2400" dirty="0"/>
              <a:t>?</a:t>
            </a:r>
            <a:endParaRPr lang="zh-TW" altLang="en-US" sz="2400" dirty="0"/>
          </a:p>
        </p:txBody>
      </p:sp>
      <p:sp>
        <p:nvSpPr>
          <p:cNvPr id="26" name="箭號: 向下 25">
            <a:extLst>
              <a:ext uri="{FF2B5EF4-FFF2-40B4-BE49-F238E27FC236}">
                <a16:creationId xmlns:a16="http://schemas.microsoft.com/office/drawing/2014/main" id="{CD06D227-C1EB-40B2-87E5-F7FC46BEB8C6}"/>
              </a:ext>
            </a:extLst>
          </p:cNvPr>
          <p:cNvSpPr/>
          <p:nvPr/>
        </p:nvSpPr>
        <p:spPr>
          <a:xfrm>
            <a:off x="4812704" y="298897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2E221602-FF74-42D1-9626-3543E402B13E}"/>
              </a:ext>
            </a:extLst>
          </p:cNvPr>
          <p:cNvSpPr txBox="1"/>
          <p:nvPr/>
        </p:nvSpPr>
        <p:spPr>
          <a:xfrm>
            <a:off x="7441649" y="2527308"/>
            <a:ext cx="2681787" cy="461665"/>
          </a:xfrm>
          <a:prstGeom prst="rect">
            <a:avLst/>
          </a:prstGeom>
          <a:noFill/>
        </p:spPr>
        <p:txBody>
          <a:bodyPr wrap="square" rtlCol="0">
            <a:spAutoFit/>
          </a:bodyPr>
          <a:lstStyle/>
          <a:p>
            <a:r>
              <a:rPr lang="zh-TW" altLang="en-US" sz="2400" dirty="0">
                <a:solidFill>
                  <a:srgbClr val="002060"/>
                </a:solidFill>
                <a:latin typeface="Microsoft YaHei" panose="020B0503020204020204" pitchFamily="34" charset="-122"/>
                <a:ea typeface="Microsoft YaHei" panose="020B0503020204020204" pitchFamily="34" charset="-122"/>
              </a:rPr>
              <a:t>特征缩放</a:t>
            </a:r>
            <a:r>
              <a:rPr lang="en-US" altLang="zh-TW" sz="2400" dirty="0"/>
              <a:t>?</a:t>
            </a:r>
            <a:endParaRPr lang="zh-TW" altLang="en-US" sz="2400" dirty="0"/>
          </a:p>
        </p:txBody>
      </p:sp>
      <p:sp>
        <p:nvSpPr>
          <p:cNvPr id="28" name="箭號: 向下 27">
            <a:extLst>
              <a:ext uri="{FF2B5EF4-FFF2-40B4-BE49-F238E27FC236}">
                <a16:creationId xmlns:a16="http://schemas.microsoft.com/office/drawing/2014/main" id="{BF054B09-D0C3-48E5-94F9-E3A15FE131AC}"/>
              </a:ext>
            </a:extLst>
          </p:cNvPr>
          <p:cNvSpPr/>
          <p:nvPr/>
        </p:nvSpPr>
        <p:spPr>
          <a:xfrm>
            <a:off x="7976863" y="298897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8679993-AC46-4E75-B9CD-54E003199F03}"/>
              </a:ext>
            </a:extLst>
          </p:cNvPr>
          <p:cNvSpPr txBox="1"/>
          <p:nvPr/>
        </p:nvSpPr>
        <p:spPr>
          <a:xfrm>
            <a:off x="5830990" y="6348698"/>
            <a:ext cx="507215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小的学习率也有用，但</a:t>
            </a:r>
            <a:r>
              <a:rPr lang="zh-CN" altLang="en-US" sz="2400">
                <a:latin typeface="Microsoft YaHei" charset="-122"/>
                <a:ea typeface="Microsoft YaHei" charset="-122"/>
                <a:cs typeface="Microsoft YaHei" charset="-122"/>
              </a:rPr>
              <a:t>训练会更慢。</a:t>
            </a:r>
            <a:endParaRPr lang="zh-TW" altLang="en-US" sz="2400" dirty="0">
              <a:latin typeface="Microsoft YaHei" charset="-122"/>
              <a:ea typeface="Microsoft YaHei" charset="-122"/>
              <a:cs typeface="Microsoft YaHei" charset="-122"/>
            </a:endParaRPr>
          </a:p>
        </p:txBody>
      </p:sp>
      <p:sp>
        <p:nvSpPr>
          <p:cNvPr id="35" name="文字方塊 34">
            <a:extLst>
              <a:ext uri="{FF2B5EF4-FFF2-40B4-BE49-F238E27FC236}">
                <a16:creationId xmlns:a16="http://schemas.microsoft.com/office/drawing/2014/main" id="{3C031E65-0593-4239-8C3D-C862E59FDF5E}"/>
              </a:ext>
            </a:extLst>
          </p:cNvPr>
          <p:cNvSpPr txBox="1"/>
          <p:nvPr/>
        </p:nvSpPr>
        <p:spPr>
          <a:xfrm>
            <a:off x="6034534" y="4905509"/>
            <a:ext cx="510054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困难：统计量在训练中</a:t>
            </a:r>
            <a:r>
              <a:rPr lang="zh-CN" altLang="en-US" sz="2400">
                <a:latin typeface="Microsoft YaHei" charset="-122"/>
                <a:ea typeface="Microsoft YaHei" charset="-122"/>
                <a:cs typeface="Microsoft YaHei" charset="-122"/>
              </a:rPr>
              <a:t>会变化。</a:t>
            </a:r>
            <a:endParaRPr lang="zh-TW" altLang="en-US" sz="2400" dirty="0">
              <a:latin typeface="Microsoft YaHei" charset="-122"/>
              <a:ea typeface="Microsoft YaHei" charset="-122"/>
              <a:cs typeface="Microsoft YaHei" charset="-122"/>
            </a:endParaRPr>
          </a:p>
        </p:txBody>
      </p:sp>
      <p:cxnSp>
        <p:nvCxnSpPr>
          <p:cNvPr id="37" name="直線單箭頭接點 36">
            <a:extLst>
              <a:ext uri="{FF2B5EF4-FFF2-40B4-BE49-F238E27FC236}">
                <a16:creationId xmlns:a16="http://schemas.microsoft.com/office/drawing/2014/main" id="{CBE30A63-FB75-4435-914F-EC5AC16305D7}"/>
              </a:ext>
            </a:extLst>
          </p:cNvPr>
          <p:cNvCxnSpPr>
            <a:cxnSpLocks/>
          </p:cNvCxnSpPr>
          <p:nvPr/>
        </p:nvCxnSpPr>
        <p:spPr>
          <a:xfrm>
            <a:off x="5183638" y="4361413"/>
            <a:ext cx="1701792" cy="517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32C44C58-F102-4E2C-BEF0-A53D0DC11C5B}"/>
              </a:ext>
            </a:extLst>
          </p:cNvPr>
          <p:cNvCxnSpPr>
            <a:cxnSpLocks/>
            <a:endCxn id="35" idx="0"/>
          </p:cNvCxnSpPr>
          <p:nvPr/>
        </p:nvCxnSpPr>
        <p:spPr>
          <a:xfrm>
            <a:off x="8141956" y="4398910"/>
            <a:ext cx="442849" cy="5065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2F0A5CE8-B044-4144-94AC-776FB0F9D7F4}"/>
              </a:ext>
            </a:extLst>
          </p:cNvPr>
          <p:cNvSpPr/>
          <p:nvPr/>
        </p:nvSpPr>
        <p:spPr>
          <a:xfrm>
            <a:off x="6705375" y="5731512"/>
            <a:ext cx="3096360" cy="523220"/>
          </a:xfrm>
          <a:prstGeom prst="rect">
            <a:avLst/>
          </a:prstGeom>
        </p:spPr>
        <p:txBody>
          <a:bodyPr wrap="none">
            <a:spAutoFit/>
          </a:bodyPr>
          <a:lstStyle/>
          <a:p>
            <a:r>
              <a:rPr lang="en-US" altLang="zh-TW" sz="2800" dirty="0">
                <a:solidFill>
                  <a:srgbClr val="FF0000"/>
                </a:solidFill>
              </a:rPr>
              <a:t>Batch normalization</a:t>
            </a:r>
            <a:endParaRPr lang="zh-TW" altLang="en-US" sz="2800" dirty="0">
              <a:solidFill>
                <a:srgbClr val="FF0000"/>
              </a:solidFill>
            </a:endParaRPr>
          </a:p>
        </p:txBody>
      </p:sp>
      <p:sp>
        <p:nvSpPr>
          <p:cNvPr id="43" name="箭號: 向右 42">
            <a:extLst>
              <a:ext uri="{FF2B5EF4-FFF2-40B4-BE49-F238E27FC236}">
                <a16:creationId xmlns:a16="http://schemas.microsoft.com/office/drawing/2014/main" id="{C08D6B9C-6D8A-4548-B399-32AB9C7FA268}"/>
              </a:ext>
            </a:extLst>
          </p:cNvPr>
          <p:cNvSpPr/>
          <p:nvPr/>
        </p:nvSpPr>
        <p:spPr>
          <a:xfrm>
            <a:off x="6199857" y="5799146"/>
            <a:ext cx="505519" cy="3948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38968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4" grpId="0"/>
      <p:bldP spid="35" grpId="0"/>
      <p:bldP spid="42" grpId="0"/>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線單箭頭接點 41">
            <a:extLst>
              <a:ext uri="{FF2B5EF4-FFF2-40B4-BE49-F238E27FC236}">
                <a16:creationId xmlns:a16="http://schemas.microsoft.com/office/drawing/2014/main" id="{7E9936E0-CEAB-4DF5-8890-F07D8CC4914D}"/>
              </a:ext>
            </a:extLst>
          </p:cNvPr>
          <p:cNvCxnSpPr>
            <a:cxnSpLocks/>
            <a:stCxn id="12" idx="3"/>
            <a:endCxn id="62" idx="1"/>
          </p:cNvCxnSpPr>
          <p:nvPr/>
        </p:nvCxnSpPr>
        <p:spPr>
          <a:xfrm>
            <a:off x="4798967" y="5608446"/>
            <a:ext cx="1073513" cy="480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DD4FFBEB-BC73-4046-A39C-1A5D539A52C9}"/>
              </a:ext>
            </a:extLst>
          </p:cNvPr>
          <p:cNvCxnSpPr>
            <a:cxnSpLocks/>
            <a:stCxn id="11" idx="3"/>
            <a:endCxn id="62" idx="1"/>
          </p:cNvCxnSpPr>
          <p:nvPr/>
        </p:nvCxnSpPr>
        <p:spPr>
          <a:xfrm>
            <a:off x="4786267" y="4352735"/>
            <a:ext cx="1086213" cy="1736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680D474-8DCC-4157-94B6-F101A3FEF7E4}"/>
              </a:ext>
            </a:extLst>
          </p:cNvPr>
          <p:cNvCxnSpPr>
            <a:cxnSpLocks/>
            <a:stCxn id="10" idx="3"/>
            <a:endCxn id="62" idx="1"/>
          </p:cNvCxnSpPr>
          <p:nvPr/>
        </p:nvCxnSpPr>
        <p:spPr>
          <a:xfrm>
            <a:off x="4798967" y="3097024"/>
            <a:ext cx="1073513" cy="2991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3992517" y="30938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3992517" y="43765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3979817" y="57100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pPr>
              <a:lnSpc>
                <a:spcPct val="100000"/>
              </a:lnSpc>
            </a:pPr>
            <a:r>
              <a:rPr lang="zh-CN" altLang="en-US" dirty="0"/>
              <a:t>在小批量上进行标准化（这里称为归一化</a:t>
            </a:r>
            <a:r>
              <a:rPr lang="en-US" altLang="zh-TW" dirty="0"/>
              <a:t>normalization </a:t>
            </a:r>
            <a:r>
              <a:rPr lang="zh-CN" altLang="en-US" dirty="0"/>
              <a:t>），不断调整神经网络中间输出，从而使整个神经网络在各层的中间输出的数值更稳定。</a:t>
            </a:r>
            <a:endParaRPr kumimoji="1" lang="zh-CN" altLang="en-US" dirty="0"/>
          </a:p>
        </p:txBody>
      </p: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068975" y="264617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1</m:t>
                          </m:r>
                        </m:sub>
                      </m:sSub>
                    </m:oMath>
                  </m:oMathPara>
                </a14:m>
                <a:endParaRPr lang="zh-TW" altLang="en-US" sz="2400" dirty="0">
                  <a:solidFill>
                    <a:schemeClr val="tx1"/>
                  </a:solidFill>
                </a:endParaRPr>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068975" y="2646174"/>
                <a:ext cx="361950" cy="901700"/>
              </a:xfrm>
              <a:prstGeom prst="rect">
                <a:avLst/>
              </a:prstGeom>
              <a:blipFill>
                <a:blip r:embed="rId3"/>
                <a:stretch>
                  <a:fillRect l="-20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056275" y="3901885"/>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2</m:t>
                          </m:r>
                        </m:sub>
                      </m:sSub>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056275" y="3901885"/>
                <a:ext cx="361950" cy="901700"/>
              </a:xfrm>
              <a:prstGeom prst="rect">
                <a:avLst/>
              </a:prstGeom>
              <a:blipFill>
                <a:blip r:embed="rId4"/>
                <a:stretch>
                  <a:fillRect l="-1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050687" y="5157596"/>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3</m:t>
                          </m:r>
                        </m:sub>
                      </m:sSub>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050687" y="5157596"/>
                <a:ext cx="361950" cy="901700"/>
              </a:xfrm>
              <a:prstGeom prst="rect">
                <a:avLst/>
              </a:prstGeom>
              <a:blipFill>
                <a:blip r:embed="rId5"/>
                <a:stretch>
                  <a:fillRect l="-20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849517" y="264617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849517" y="2646174"/>
                <a:ext cx="1308100" cy="9017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849517" y="3901885"/>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849517" y="3901885"/>
                <a:ext cx="1308100" cy="9017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849517" y="515759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849517" y="5157596"/>
                <a:ext cx="1308100" cy="9017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37017" y="264617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37017" y="2646174"/>
                <a:ext cx="361950" cy="901700"/>
              </a:xfrm>
              <a:prstGeom prst="rect">
                <a:avLst/>
              </a:prstGeom>
              <a:blipFill>
                <a:blip r:embed="rId9"/>
                <a:stretch>
                  <a:fillRect l="-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24317" y="39018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24317" y="3901885"/>
                <a:ext cx="361950" cy="901700"/>
              </a:xfrm>
              <a:prstGeom prst="rect">
                <a:avLst/>
              </a:prstGeom>
              <a:blipFill>
                <a:blip r:embed="rId10"/>
                <a:stretch>
                  <a:fillRect l="-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37017" y="515759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37017" y="5157596"/>
                <a:ext cx="361950" cy="901700"/>
              </a:xfrm>
              <a:prstGeom prst="rect">
                <a:avLst/>
              </a:prstGeom>
              <a:blipFill>
                <a:blip r:embed="rId11"/>
                <a:stretch>
                  <a:fillRect l="-12903"/>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17717" y="30779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17717" y="43606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05017" y="56941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872480" y="5630160"/>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872480" y="5630160"/>
                <a:ext cx="355600" cy="917578"/>
              </a:xfrm>
              <a:prstGeom prst="rect">
                <a:avLst/>
              </a:prstGeom>
              <a:blipFill>
                <a:blip r:embed="rId12"/>
                <a:stretch>
                  <a:fillRect l="-1379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24123" y="5630160"/>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xmlns="" xmlns:a14="http://schemas.microsoft.com/office/drawing/2010/main" id="{009C73E6-203D-409A-9A73-C5BC4CD46D18}"/>
                  </a:ext>
                </a:extLst>
              </p:cNvPr>
              <p:cNvSpPr>
                <a:spLocks noRot="1" noChangeAspect="1" noMove="1" noResize="1" noEditPoints="1" noAdjustHandles="1" noChangeArrowheads="1" noChangeShapeType="1" noTextEdit="1"/>
              </p:cNvSpPr>
              <p:nvPr/>
            </p:nvSpPr>
            <p:spPr>
              <a:xfrm>
                <a:off x="7224123" y="5630160"/>
                <a:ext cx="355600" cy="917578"/>
              </a:xfrm>
              <a:prstGeom prst="rect">
                <a:avLst/>
              </a:prstGeom>
              <a:blipFill rotWithShape="0">
                <a:blip r:embed="rId13"/>
                <a:stretch>
                  <a:fillRect l="-3226"/>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id="{B1BA1A23-40BF-43EB-BDB7-C2338420249F}"/>
              </a:ext>
            </a:extLst>
          </p:cNvPr>
          <p:cNvCxnSpPr>
            <a:cxnSpLocks/>
            <a:stCxn id="10" idx="3"/>
            <a:endCxn id="63" idx="1"/>
          </p:cNvCxnSpPr>
          <p:nvPr/>
        </p:nvCxnSpPr>
        <p:spPr>
          <a:xfrm>
            <a:off x="4798967" y="3097024"/>
            <a:ext cx="2425156" cy="2991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2A46C938-A472-477F-85B9-96945E87D18B}"/>
              </a:ext>
            </a:extLst>
          </p:cNvPr>
          <p:cNvCxnSpPr>
            <a:cxnSpLocks/>
            <a:stCxn id="11" idx="3"/>
            <a:endCxn id="63" idx="1"/>
          </p:cNvCxnSpPr>
          <p:nvPr/>
        </p:nvCxnSpPr>
        <p:spPr>
          <a:xfrm>
            <a:off x="4786267" y="4352735"/>
            <a:ext cx="2437856" cy="1736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5037F6F3-2704-48AD-95CC-B37F7FDCC427}"/>
              </a:ext>
            </a:extLst>
          </p:cNvPr>
          <p:cNvCxnSpPr>
            <a:cxnSpLocks/>
            <a:stCxn id="12" idx="3"/>
            <a:endCxn id="63" idx="1"/>
          </p:cNvCxnSpPr>
          <p:nvPr/>
        </p:nvCxnSpPr>
        <p:spPr>
          <a:xfrm>
            <a:off x="4798967" y="5608446"/>
            <a:ext cx="2425156" cy="480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28080" y="608894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0651EED1-671B-4609-BED3-2D5D139364DB}"/>
                  </a:ext>
                </a:extLst>
              </p:cNvPr>
              <p:cNvSpPr txBox="1"/>
              <p:nvPr/>
            </p:nvSpPr>
            <p:spPr>
              <a:xfrm>
                <a:off x="6282646" y="2244119"/>
                <a:ext cx="156677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𝜇</m:t>
                      </m:r>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nary>
                    </m:oMath>
                  </m:oMathPara>
                </a14:m>
                <a:endParaRPr lang="zh-TW" altLang="en-US" sz="2400" dirty="0"/>
              </a:p>
            </p:txBody>
          </p:sp>
        </mc:Choice>
        <mc:Fallback xmlns="">
          <p:sp>
            <p:nvSpPr>
              <p:cNvPr id="70" name="文字方塊 69">
                <a:extLst>
                  <a:ext uri="{FF2B5EF4-FFF2-40B4-BE49-F238E27FC236}">
                    <a16:creationId xmlns:a16="http://schemas.microsoft.com/office/drawing/2014/main" id="{0651EED1-671B-4609-BED3-2D5D139364DB}"/>
                  </a:ext>
                </a:extLst>
              </p:cNvPr>
              <p:cNvSpPr txBox="1">
                <a:spLocks noRot="1" noChangeAspect="1" noMove="1" noResize="1" noEditPoints="1" noAdjustHandles="1" noChangeArrowheads="1" noChangeShapeType="1" noTextEdit="1"/>
              </p:cNvSpPr>
              <p:nvPr/>
            </p:nvSpPr>
            <p:spPr>
              <a:xfrm>
                <a:off x="6282646" y="2244119"/>
                <a:ext cx="1566775" cy="1038298"/>
              </a:xfrm>
              <a:prstGeom prst="rect">
                <a:avLst/>
              </a:prstGeom>
              <a:blipFill>
                <a:blip r:embed="rId14"/>
                <a:stretch>
                  <a:fillRect l="-20800" t="-114458" r="-27200" b="-175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6282646" y="3487021"/>
                <a:ext cx="2725361"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𝜇</m:t>
                                      </m:r>
                                    </m:e>
                                  </m:d>
                                </m:e>
                                <m:sup>
                                  <m:r>
                                    <a:rPr lang="en-US" altLang="zh-TW" sz="2400" i="1">
                                      <a:latin typeface="Cambria Math" panose="02040503050406030204" pitchFamily="18" charset="0"/>
                                    </a:rPr>
                                    <m:t>2</m:t>
                                  </m:r>
                                </m:sup>
                              </m:sSup>
                            </m:e>
                          </m:nary>
                        </m:e>
                      </m:rad>
                    </m:oMath>
                  </m:oMathPara>
                </a14:m>
                <a:endParaRPr lang="zh-TW" altLang="en-US" sz="24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6282646" y="3487021"/>
                <a:ext cx="2725361" cy="1436868"/>
              </a:xfrm>
              <a:prstGeom prst="rect">
                <a:avLst/>
              </a:prstGeom>
              <a:blipFill>
                <a:blip r:embed="rId15"/>
                <a:stretch>
                  <a:fillRect l="-2778" t="-67544" b="-1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7781123" y="5822500"/>
                <a:ext cx="2360190" cy="473591"/>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zh-TW" altLang="en-US" sz="2400" i="1">
                        <a:latin typeface="Cambria Math" panose="02040503050406030204" pitchFamily="18" charset="0"/>
                      </a:rPr>
                      <m:t>𝜎</m:t>
                    </m:r>
                  </m:oMath>
                </a14:m>
                <a:r>
                  <a:rPr lang="zh-TW" altLang="en-US" sz="2400" dirty="0">
                    <a:latin typeface="Microsoft YaHei" panose="020B0503020204020204" pitchFamily="34" charset="-122"/>
                    <a:ea typeface="Microsoft YaHei" panose="020B0503020204020204" pitchFamily="34" charset="-122"/>
                  </a:rPr>
                  <a:t> 与</a:t>
                </a:r>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r>
                  <a:rPr lang="zh-TW" altLang="en-US" sz="2400" dirty="0">
                    <a:latin typeface="Microsoft YaHei" panose="020B0503020204020204" pitchFamily="34" charset="-122"/>
                    <a:ea typeface="Microsoft YaHei" panose="020B0503020204020204" pitchFamily="34" charset="-122"/>
                  </a:rPr>
                  <a:t>有关</a:t>
                </a:r>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7781123" y="5822500"/>
                <a:ext cx="2360190" cy="473591"/>
              </a:xfrm>
              <a:prstGeom prst="rect">
                <a:avLst/>
              </a:prstGeom>
              <a:blipFill>
                <a:blip r:embed="rId16"/>
                <a:stretch>
                  <a:fillRect l="-535" t="-7895" r="-1070" b="-28947"/>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C2404FFC-36F3-4FAC-A0A9-68EF5F135294}"/>
              </a:ext>
            </a:extLst>
          </p:cNvPr>
          <p:cNvSpPr/>
          <p:nvPr/>
        </p:nvSpPr>
        <p:spPr>
          <a:xfrm>
            <a:off x="8111446" y="2202298"/>
            <a:ext cx="3890554" cy="1200329"/>
          </a:xfrm>
          <a:prstGeom prst="rect">
            <a:avLst/>
          </a:prstGeom>
        </p:spPr>
        <p:txBody>
          <a:bodyPr wrap="square">
            <a:spAutoFit/>
          </a:bodyPr>
          <a:lstStyle/>
          <a:p>
            <a:pPr lvl="1"/>
            <a:r>
              <a:rPr lang="en-US" altLang="zh-TW" sz="2400" dirty="0">
                <a:solidFill>
                  <a:srgbClr val="C00000"/>
                </a:solidFill>
                <a:latin typeface="Microsoft YaHei" panose="020B0503020204020204" pitchFamily="34" charset="-122"/>
                <a:ea typeface="Microsoft YaHei" panose="020B0503020204020204" pitchFamily="34" charset="-122"/>
              </a:rPr>
              <a:t>Batch normalization</a:t>
            </a:r>
            <a:r>
              <a:rPr lang="zh-TW" altLang="en-US" sz="2400" dirty="0">
                <a:solidFill>
                  <a:srgbClr val="C00000"/>
                </a:solidFill>
                <a:latin typeface="Microsoft YaHei" panose="020B0503020204020204" pitchFamily="34" charset="-122"/>
                <a:ea typeface="Microsoft YaHei" panose="020B0503020204020204" pitchFamily="34" charset="-122"/>
              </a:rPr>
              <a:t>需要在较大的</a:t>
            </a:r>
            <a:r>
              <a:rPr lang="en-US" altLang="zh-TW" sz="2400" dirty="0">
                <a:solidFill>
                  <a:srgbClr val="C00000"/>
                </a:solidFill>
                <a:latin typeface="Microsoft YaHei" panose="020B0503020204020204" pitchFamily="34" charset="-122"/>
                <a:ea typeface="Microsoft YaHei" panose="020B0503020204020204" pitchFamily="34" charset="-122"/>
              </a:rPr>
              <a:t>batch</a:t>
            </a:r>
            <a:r>
              <a:rPr lang="zh-CN" altLang="en-US" sz="2400" dirty="0">
                <a:solidFill>
                  <a:srgbClr val="C00000"/>
                </a:solidFill>
                <a:latin typeface="Microsoft YaHei" panose="020B0503020204020204" pitchFamily="34" charset="-122"/>
                <a:ea typeface="Microsoft YaHei" panose="020B0503020204020204" pitchFamily="34" charset="-122"/>
              </a:rPr>
              <a:t> </a:t>
            </a:r>
            <a:r>
              <a:rPr lang="en-US" altLang="zh-CN" sz="2400" dirty="0">
                <a:solidFill>
                  <a:srgbClr val="C00000"/>
                </a:solidFill>
                <a:latin typeface="Microsoft YaHei" panose="020B0503020204020204" pitchFamily="34" charset="-122"/>
                <a:ea typeface="Microsoft YaHei" panose="020B0503020204020204" pitchFamily="34" charset="-122"/>
              </a:rPr>
              <a:t>size</a:t>
            </a:r>
            <a:r>
              <a:rPr lang="zh-CN" altLang="en-US" sz="2400" dirty="0">
                <a:solidFill>
                  <a:srgbClr val="C00000"/>
                </a:solidFill>
                <a:latin typeface="Microsoft YaHei" panose="020B0503020204020204" pitchFamily="34" charset="-122"/>
                <a:ea typeface="Microsoft YaHei" panose="020B0503020204020204" pitchFamily="34" charset="-122"/>
              </a:rPr>
              <a:t>上才能工作。</a:t>
            </a:r>
            <a:endParaRPr lang="en-US" altLang="zh-TW" sz="2400"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69989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0" grpId="0"/>
      <p:bldP spid="71" grpId="0"/>
      <p:bldP spid="72"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endParaRPr kumimoji="1" lang="zh-CN" altLang="en-US" dirty="0"/>
          </a:p>
        </p:txBody>
      </p: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3"/>
                <a:stretch>
                  <a:fillRect l="-1428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5758906" y="5575296"/>
                <a:ext cx="355600" cy="917578"/>
              </a:xfrm>
              <a:prstGeom prst="rect">
                <a:avLst/>
              </a:prstGeom>
              <a:blipFill>
                <a:blip r:embed="rId13"/>
                <a:stretch>
                  <a:fillRect l="-5000"/>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7854746" y="807231"/>
                <a:ext cx="1742015"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smtClean="0">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7854746" y="807231"/>
                <a:ext cx="1742015" cy="734945"/>
              </a:xfrm>
              <a:prstGeom prst="rect">
                <a:avLst/>
              </a:prstGeom>
              <a:blipFill>
                <a:blip r:embed="rId14"/>
                <a:stretch>
                  <a:fillRect l="-2174" t="-1695" r="-3623"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1782130" y="5739630"/>
                <a:ext cx="2485071" cy="473591"/>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zh-TW" altLang="en-US" sz="2400" i="1">
                        <a:latin typeface="Cambria Math" panose="02040503050406030204" pitchFamily="18" charset="0"/>
                      </a:rPr>
                      <m:t>𝜎</m:t>
                    </m:r>
                  </m:oMath>
                </a14:m>
                <a:r>
                  <a:rPr lang="zh-TW" altLang="en-US" sz="2400" dirty="0">
                    <a:latin typeface="Microsoft YaHei" panose="020B0503020204020204" pitchFamily="34" charset="-122"/>
                    <a:ea typeface="Microsoft YaHei" panose="020B0503020204020204" pitchFamily="34" charset="-122"/>
                  </a:rPr>
                  <a:t> 与</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a14:m>
                <a:r>
                  <a:rPr lang="zh-TW" altLang="en-US" sz="2400" dirty="0">
                    <a:latin typeface="Microsoft YaHei" panose="020B0503020204020204" pitchFamily="34" charset="-122"/>
                    <a:ea typeface="Microsoft YaHei" panose="020B0503020204020204" pitchFamily="34" charset="-122"/>
                  </a:rPr>
                  <a:t>有关</a:t>
                </a:r>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1782130" y="5739630"/>
                <a:ext cx="2485071" cy="473591"/>
              </a:xfrm>
              <a:prstGeom prst="rect">
                <a:avLst/>
              </a:prstGeom>
              <a:blipFill>
                <a:blip r:embed="rId15"/>
                <a:stretch>
                  <a:fillRect l="-510" t="-13158" b="-26316"/>
                </a:stretch>
              </a:blipFill>
            </p:spPr>
            <p:txBody>
              <a:bodyPr/>
              <a:lstStyle/>
              <a:p>
                <a:r>
                  <a:rPr lang="zh-CN" altLang="en-US">
                    <a:noFill/>
                  </a:rPr>
                  <a:t> </a:t>
                </a:r>
              </a:p>
            </p:txBody>
          </p:sp>
        </mc:Fallback>
      </mc:AlternateContent>
      <p:cxnSp>
        <p:nvCxnSpPr>
          <p:cNvPr id="31" name="直線單箭頭接點 30">
            <a:extLst>
              <a:ext uri="{FF2B5EF4-FFF2-40B4-BE49-F238E27FC236}">
                <a16:creationId xmlns:a16="http://schemas.microsoft.com/office/drawing/2014/main" id="{F2460236-A8E3-4C27-A99A-F4CCB83573CA}"/>
              </a:ext>
            </a:extLst>
          </p:cNvPr>
          <p:cNvCxnSpPr/>
          <p:nvPr/>
        </p:nvCxnSpPr>
        <p:spPr>
          <a:xfrm>
            <a:off x="9455150"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3DCB729F-4A67-42B0-8C97-81DF247A1301}"/>
              </a:ext>
            </a:extLst>
          </p:cNvPr>
          <p:cNvSpPr/>
          <p:nvPr/>
        </p:nvSpPr>
        <p:spPr>
          <a:xfrm>
            <a:off x="9899650"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33" name="直線單箭頭接點 32">
            <a:extLst>
              <a:ext uri="{FF2B5EF4-FFF2-40B4-BE49-F238E27FC236}">
                <a16:creationId xmlns:a16="http://schemas.microsoft.com/office/drawing/2014/main" id="{C413781B-C1F5-47D2-9A8F-B9260CBDC0FD}"/>
              </a:ext>
            </a:extLst>
          </p:cNvPr>
          <p:cNvCxnSpPr/>
          <p:nvPr/>
        </p:nvCxnSpPr>
        <p:spPr>
          <a:xfrm>
            <a:off x="9455150"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874FF75-6302-41B5-B140-DB05BF16A050}"/>
              </a:ext>
            </a:extLst>
          </p:cNvPr>
          <p:cNvSpPr/>
          <p:nvPr/>
        </p:nvSpPr>
        <p:spPr>
          <a:xfrm>
            <a:off x="9899650"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35" name="直線單箭頭接點 34">
            <a:extLst>
              <a:ext uri="{FF2B5EF4-FFF2-40B4-BE49-F238E27FC236}">
                <a16:creationId xmlns:a16="http://schemas.microsoft.com/office/drawing/2014/main" id="{2426FD0F-75FD-46C9-B3F6-0926F96FDA0C}"/>
              </a:ext>
            </a:extLst>
          </p:cNvPr>
          <p:cNvCxnSpPr/>
          <p:nvPr/>
        </p:nvCxnSpPr>
        <p:spPr>
          <a:xfrm>
            <a:off x="9457690"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DAC14052-2003-49C2-A087-FE77796B9F1B}"/>
              </a:ext>
            </a:extLst>
          </p:cNvPr>
          <p:cNvSpPr/>
          <p:nvPr/>
        </p:nvSpPr>
        <p:spPr>
          <a:xfrm>
            <a:off x="9902190"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37" name="矩形 36">
            <a:extLst>
              <a:ext uri="{FF2B5EF4-FFF2-40B4-BE49-F238E27FC236}">
                <a16:creationId xmlns:a16="http://schemas.microsoft.com/office/drawing/2014/main" id="{5364DB7F-8267-4392-B4E1-FF4005E7A7B3}"/>
              </a:ext>
            </a:extLst>
          </p:cNvPr>
          <p:cNvSpPr/>
          <p:nvPr/>
        </p:nvSpPr>
        <p:spPr>
          <a:xfrm>
            <a:off x="9097645" y="181152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39" name="矩形 38">
            <a:extLst>
              <a:ext uri="{FF2B5EF4-FFF2-40B4-BE49-F238E27FC236}">
                <a16:creationId xmlns:a16="http://schemas.microsoft.com/office/drawing/2014/main" id="{F8856DBA-F217-481E-94C8-9CA0CB9C7E5E}"/>
              </a:ext>
            </a:extLst>
          </p:cNvPr>
          <p:cNvSpPr/>
          <p:nvPr/>
        </p:nvSpPr>
        <p:spPr>
          <a:xfrm>
            <a:off x="9090978" y="311010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0" name="矩形 39">
            <a:extLst>
              <a:ext uri="{FF2B5EF4-FFF2-40B4-BE49-F238E27FC236}">
                <a16:creationId xmlns:a16="http://schemas.microsoft.com/office/drawing/2014/main" id="{B8A93E1F-9C40-49EF-977C-5DA0EFE0EEF0}"/>
              </a:ext>
            </a:extLst>
          </p:cNvPr>
          <p:cNvSpPr/>
          <p:nvPr/>
        </p:nvSpPr>
        <p:spPr>
          <a:xfrm>
            <a:off x="9110980" y="435063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8261486" y="1855524"/>
                <a:ext cx="361950" cy="901700"/>
              </a:xfrm>
              <a:prstGeom prst="rect">
                <a:avLst/>
              </a:prstGeom>
              <a:blipFill>
                <a:blip r:embed="rId16"/>
                <a:stretch>
                  <a:fillRect l="-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8248786" y="3111235"/>
                <a:ext cx="361950" cy="901700"/>
              </a:xfrm>
              <a:prstGeom prst="rect">
                <a:avLst/>
              </a:prstGeom>
              <a:blipFill>
                <a:blip r:embed="rId17"/>
                <a:stretch>
                  <a:fillRect l="-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8261486" y="4366946"/>
                <a:ext cx="361950" cy="901700"/>
              </a:xfrm>
              <a:prstGeom prst="rect">
                <a:avLst/>
              </a:prstGeom>
              <a:blipFill>
                <a:blip r:embed="rId18"/>
                <a:stretch>
                  <a:fillRect l="-40625"/>
                </a:stretch>
              </a:blipFill>
            </p:spPr>
            <p:txBody>
              <a:bodyPr/>
              <a:lstStyle/>
              <a:p>
                <a:r>
                  <a:rPr lang="zh-CN" altLang="en-US">
                    <a:noFill/>
                  </a:rPr>
                  <a:t> </a:t>
                </a:r>
              </a:p>
            </p:txBody>
          </p:sp>
        </mc:Fallback>
      </mc:AlternateContent>
      <p:cxnSp>
        <p:nvCxnSpPr>
          <p:cNvPr id="45" name="直線單箭頭接點 44">
            <a:extLst>
              <a:ext uri="{FF2B5EF4-FFF2-40B4-BE49-F238E27FC236}">
                <a16:creationId xmlns:a16="http://schemas.microsoft.com/office/drawing/2014/main" id="{F3CECF99-FDE8-49F3-B3AB-96FCDA744ACE}"/>
              </a:ext>
            </a:extLst>
          </p:cNvPr>
          <p:cNvCxnSpPr/>
          <p:nvPr/>
        </p:nvCxnSpPr>
        <p:spPr>
          <a:xfrm>
            <a:off x="8623436"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5A9E7A1-97DB-48E0-834F-D096AD090FDE}"/>
              </a:ext>
            </a:extLst>
          </p:cNvPr>
          <p:cNvCxnSpPr/>
          <p:nvPr/>
        </p:nvCxnSpPr>
        <p:spPr>
          <a:xfrm>
            <a:off x="8623436"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EBE9C97A-A331-4C9B-A4A9-FDCA63DCA7C7}"/>
              </a:ext>
            </a:extLst>
          </p:cNvPr>
          <p:cNvCxnSpPr/>
          <p:nvPr/>
        </p:nvCxnSpPr>
        <p:spPr>
          <a:xfrm>
            <a:off x="8625976"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id="{A1207C65-BEF1-4877-BEC2-25FBCD0650D7}"/>
              </a:ext>
            </a:extLst>
          </p:cNvPr>
          <p:cNvSpPr/>
          <p:nvPr/>
        </p:nvSpPr>
        <p:spPr>
          <a:xfrm flipV="1">
            <a:off x="4553721" y="5462510"/>
            <a:ext cx="1326742" cy="842923"/>
          </a:xfrm>
          <a:prstGeom prst="ben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78" name="文字方塊 77">
            <a:extLst>
              <a:ext uri="{FF2B5EF4-FFF2-40B4-BE49-F238E27FC236}">
                <a16:creationId xmlns:a16="http://schemas.microsoft.com/office/drawing/2014/main" id="{2922385D-C276-4AE5-BF2F-2CA0DBC6701E}"/>
              </a:ext>
            </a:extLst>
          </p:cNvPr>
          <p:cNvSpPr txBox="1"/>
          <p:nvPr/>
        </p:nvSpPr>
        <p:spPr>
          <a:xfrm>
            <a:off x="7950926" y="5655552"/>
            <a:ext cx="2485072" cy="461665"/>
          </a:xfrm>
          <a:prstGeom prst="rect">
            <a:avLst/>
          </a:prstGeom>
          <a:noFill/>
        </p:spPr>
        <p:txBody>
          <a:bodyPr wrap="square" rtlCol="0">
            <a:spAutoFit/>
          </a:bodyPr>
          <a:lstStyle/>
          <a:p>
            <a:r>
              <a:rPr lang="zh-TW" altLang="en-US" sz="2400" dirty="0">
                <a:solidFill>
                  <a:srgbClr val="C00000"/>
                </a:solidFill>
                <a:latin typeface="Microsoft YaHei" panose="020B0503020204020204" pitchFamily="34" charset="-122"/>
                <a:ea typeface="Microsoft YaHei" panose="020B0503020204020204" pitchFamily="34" charset="-122"/>
              </a:rPr>
              <a:t>如何反向传播</a:t>
            </a:r>
            <a:r>
              <a:rPr lang="zh-CN" altLang="en-US" sz="2400" dirty="0">
                <a:solidFill>
                  <a:srgbClr val="C00000"/>
                </a:solidFill>
                <a:latin typeface="Microsoft YaHei" panose="020B0503020204020204" pitchFamily="34" charset="-122"/>
                <a:ea typeface="Microsoft YaHei" panose="020B0503020204020204" pitchFamily="34" charset="-122"/>
              </a:rPr>
              <a:t>？</a:t>
            </a:r>
            <a:endParaRPr lang="zh-TW" altLang="en-US" sz="2400" dirty="0">
              <a:solidFill>
                <a:srgbClr val="C00000"/>
              </a:solidFill>
              <a:latin typeface="Microsoft YaHei" panose="020B0503020204020204" pitchFamily="34" charset="-122"/>
              <a:ea typeface="Microsoft YaHei" panose="020B0503020204020204" pitchFamily="34" charset="-122"/>
            </a:endParaRPr>
          </a:p>
        </p:txBody>
      </p:sp>
      <p:sp>
        <p:nvSpPr>
          <p:cNvPr id="51" name="矩形 50">
            <a:extLst>
              <a:ext uri="{FF2B5EF4-FFF2-40B4-BE49-F238E27FC236}">
                <a16:creationId xmlns:a16="http://schemas.microsoft.com/office/drawing/2014/main" id="{F590627A-A6EC-40FA-8F9D-A0EB48DC48E6}"/>
              </a:ext>
            </a:extLst>
          </p:cNvPr>
          <p:cNvSpPr/>
          <p:nvPr/>
        </p:nvSpPr>
        <p:spPr>
          <a:xfrm>
            <a:off x="2123839" y="1841502"/>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solidFill>
                <a:schemeClr val="tx1"/>
              </a:solidFill>
            </a:endParaRPr>
          </a:p>
        </p:txBody>
      </p:sp>
      <p:sp>
        <p:nvSpPr>
          <p:cNvPr id="55" name="矩形 54">
            <a:extLst>
              <a:ext uri="{FF2B5EF4-FFF2-40B4-BE49-F238E27FC236}">
                <a16:creationId xmlns:a16="http://schemas.microsoft.com/office/drawing/2014/main" id="{CF1FADBD-C262-446E-809E-D526261D1F0A}"/>
              </a:ext>
            </a:extLst>
          </p:cNvPr>
          <p:cNvSpPr/>
          <p:nvPr/>
        </p:nvSpPr>
        <p:spPr>
          <a:xfrm>
            <a:off x="2111139" y="309721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p:sp>
        <p:nvSpPr>
          <p:cNvPr id="56" name="矩形 55">
            <a:extLst>
              <a:ext uri="{FF2B5EF4-FFF2-40B4-BE49-F238E27FC236}">
                <a16:creationId xmlns:a16="http://schemas.microsoft.com/office/drawing/2014/main" id="{1B5B5492-5B04-4340-A9EE-B3B83FEFF96A}"/>
              </a:ext>
            </a:extLst>
          </p:cNvPr>
          <p:cNvSpPr/>
          <p:nvPr/>
        </p:nvSpPr>
        <p:spPr>
          <a:xfrm>
            <a:off x="2105551" y="435292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307F686-F748-FD4A-BF8F-72A1B60C5344}"/>
                  </a:ext>
                </a:extLst>
              </p:cNvPr>
              <p:cNvSpPr/>
              <p:nvPr/>
            </p:nvSpPr>
            <p:spPr>
              <a:xfrm>
                <a:off x="2017813" y="2003543"/>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CN" sz="2400" i="1">
                              <a:latin typeface="Cambria Math" panose="02040503050406030204" pitchFamily="18" charset="0"/>
                            </a:rPr>
                            <m:t>1</m:t>
                          </m:r>
                        </m:sub>
                      </m:sSub>
                    </m:oMath>
                  </m:oMathPara>
                </a14:m>
                <a:endParaRPr lang="zh-CN" altLang="en-US" sz="2400" dirty="0"/>
              </a:p>
            </p:txBody>
          </p:sp>
        </mc:Choice>
        <mc:Fallback xmlns="">
          <p:sp>
            <p:nvSpPr>
              <p:cNvPr id="4" name="矩形 3">
                <a:extLst>
                  <a:ext uri="{FF2B5EF4-FFF2-40B4-BE49-F238E27FC236}">
                    <a16:creationId xmlns:a16="http://schemas.microsoft.com/office/drawing/2014/main" id="{5307F686-F748-FD4A-BF8F-72A1B60C5344}"/>
                  </a:ext>
                </a:extLst>
              </p:cNvPr>
              <p:cNvSpPr>
                <a:spLocks noRot="1" noChangeAspect="1" noMove="1" noResize="1" noEditPoints="1" noAdjustHandles="1" noChangeArrowheads="1" noChangeShapeType="1" noTextEdit="1"/>
              </p:cNvSpPr>
              <p:nvPr/>
            </p:nvSpPr>
            <p:spPr>
              <a:xfrm>
                <a:off x="2017813" y="2003543"/>
                <a:ext cx="549574" cy="461665"/>
              </a:xfrm>
              <a:prstGeom prst="rect">
                <a:avLst/>
              </a:prstGeom>
              <a:blipFill>
                <a:blip r:embed="rId1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A37649AE-EE06-0243-B1EE-EC06E2D8D4E6}"/>
                  </a:ext>
                </a:extLst>
              </p:cNvPr>
              <p:cNvSpPr/>
              <p:nvPr/>
            </p:nvSpPr>
            <p:spPr>
              <a:xfrm>
                <a:off x="2041596" y="3228208"/>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CN" altLang="en-US" sz="2400" dirty="0"/>
              </a:p>
            </p:txBody>
          </p:sp>
        </mc:Choice>
        <mc:Fallback xmlns="">
          <p:sp>
            <p:nvSpPr>
              <p:cNvPr id="58" name="矩形 57">
                <a:extLst>
                  <a:ext uri="{FF2B5EF4-FFF2-40B4-BE49-F238E27FC236}">
                    <a16:creationId xmlns:a16="http://schemas.microsoft.com/office/drawing/2014/main" id="{A37649AE-EE06-0243-B1EE-EC06E2D8D4E6}"/>
                  </a:ext>
                </a:extLst>
              </p:cNvPr>
              <p:cNvSpPr>
                <a:spLocks noRot="1" noChangeAspect="1" noMove="1" noResize="1" noEditPoints="1" noAdjustHandles="1" noChangeArrowheads="1" noChangeShapeType="1" noTextEdit="1"/>
              </p:cNvSpPr>
              <p:nvPr/>
            </p:nvSpPr>
            <p:spPr>
              <a:xfrm>
                <a:off x="2041596" y="3228208"/>
                <a:ext cx="556691" cy="461665"/>
              </a:xfrm>
              <a:prstGeom prst="rect">
                <a:avLst/>
              </a:prstGeom>
              <a:blipFill>
                <a:blip r:embed="rId2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7ADE1E5F-57DD-9649-8F1F-632E007E146D}"/>
                  </a:ext>
                </a:extLst>
              </p:cNvPr>
              <p:cNvSpPr/>
              <p:nvPr/>
            </p:nvSpPr>
            <p:spPr>
              <a:xfrm>
                <a:off x="2009477" y="4531080"/>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CN" altLang="en-US" sz="2400" dirty="0"/>
              </a:p>
            </p:txBody>
          </p:sp>
        </mc:Choice>
        <mc:Fallback xmlns="">
          <p:sp>
            <p:nvSpPr>
              <p:cNvPr id="61" name="矩形 60">
                <a:extLst>
                  <a:ext uri="{FF2B5EF4-FFF2-40B4-BE49-F238E27FC236}">
                    <a16:creationId xmlns:a16="http://schemas.microsoft.com/office/drawing/2014/main" id="{7ADE1E5F-57DD-9649-8F1F-632E007E146D}"/>
                  </a:ext>
                </a:extLst>
              </p:cNvPr>
              <p:cNvSpPr>
                <a:spLocks noRot="1" noChangeAspect="1" noMove="1" noResize="1" noEditPoints="1" noAdjustHandles="1" noChangeArrowheads="1" noChangeShapeType="1" noTextEdit="1"/>
              </p:cNvSpPr>
              <p:nvPr/>
            </p:nvSpPr>
            <p:spPr>
              <a:xfrm>
                <a:off x="2009477" y="4531080"/>
                <a:ext cx="556691" cy="461665"/>
              </a:xfrm>
              <a:prstGeom prst="rect">
                <a:avLst/>
              </a:prstGeom>
              <a:blipFill>
                <a:blip r:embed="rId21"/>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E151FF5-5B98-CC49-A1A3-80F22F08718C}"/>
                  </a:ext>
                </a:extLst>
              </p:cNvPr>
              <p:cNvSpPr/>
              <p:nvPr/>
            </p:nvSpPr>
            <p:spPr>
              <a:xfrm>
                <a:off x="3123085" y="203713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5" name="矩形 4">
                <a:extLst>
                  <a:ext uri="{FF2B5EF4-FFF2-40B4-BE49-F238E27FC236}">
                    <a16:creationId xmlns:a16="http://schemas.microsoft.com/office/drawing/2014/main" id="{BE151FF5-5B98-CC49-A1A3-80F22F08718C}"/>
                  </a:ext>
                </a:extLst>
              </p:cNvPr>
              <p:cNvSpPr>
                <a:spLocks noRot="1" noChangeAspect="1" noMove="1" noResize="1" noEditPoints="1" noAdjustHandles="1" noChangeArrowheads="1" noChangeShapeType="1" noTextEdit="1"/>
              </p:cNvSpPr>
              <p:nvPr/>
            </p:nvSpPr>
            <p:spPr>
              <a:xfrm>
                <a:off x="3123085" y="2037139"/>
                <a:ext cx="885114" cy="47699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A2779D3F-F975-9140-84CE-E25432513C06}"/>
                  </a:ext>
                </a:extLst>
              </p:cNvPr>
              <p:cNvSpPr/>
              <p:nvPr/>
            </p:nvSpPr>
            <p:spPr>
              <a:xfrm>
                <a:off x="3163103" y="334341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64" name="矩形 63">
                <a:extLst>
                  <a:ext uri="{FF2B5EF4-FFF2-40B4-BE49-F238E27FC236}">
                    <a16:creationId xmlns:a16="http://schemas.microsoft.com/office/drawing/2014/main" id="{A2779D3F-F975-9140-84CE-E25432513C06}"/>
                  </a:ext>
                </a:extLst>
              </p:cNvPr>
              <p:cNvSpPr>
                <a:spLocks noRot="1" noChangeAspect="1" noMove="1" noResize="1" noEditPoints="1" noAdjustHandles="1" noChangeArrowheads="1" noChangeShapeType="1" noTextEdit="1"/>
              </p:cNvSpPr>
              <p:nvPr/>
            </p:nvSpPr>
            <p:spPr>
              <a:xfrm>
                <a:off x="3163103" y="3343419"/>
                <a:ext cx="885114" cy="47699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BE387DE-1564-A248-A288-93E5CFB91B18}"/>
                  </a:ext>
                </a:extLst>
              </p:cNvPr>
              <p:cNvSpPr/>
              <p:nvPr/>
            </p:nvSpPr>
            <p:spPr>
              <a:xfrm>
                <a:off x="3165731" y="4587507"/>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65" name="矩形 64">
                <a:extLst>
                  <a:ext uri="{FF2B5EF4-FFF2-40B4-BE49-F238E27FC236}">
                    <a16:creationId xmlns:a16="http://schemas.microsoft.com/office/drawing/2014/main" id="{3BE387DE-1564-A248-A288-93E5CFB91B18}"/>
                  </a:ext>
                </a:extLst>
              </p:cNvPr>
              <p:cNvSpPr>
                <a:spLocks noRot="1" noChangeAspect="1" noMove="1" noResize="1" noEditPoints="1" noAdjustHandles="1" noChangeArrowheads="1" noChangeShapeType="1" noTextEdit="1"/>
              </p:cNvSpPr>
              <p:nvPr/>
            </p:nvSpPr>
            <p:spPr>
              <a:xfrm>
                <a:off x="3165731" y="4587507"/>
                <a:ext cx="885114" cy="47699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A82D22F-39F3-0E4F-8D53-78A20A694370}"/>
                  </a:ext>
                </a:extLst>
              </p:cNvPr>
              <p:cNvSpPr/>
              <p:nvPr/>
            </p:nvSpPr>
            <p:spPr>
              <a:xfrm>
                <a:off x="4437826" y="2029715"/>
                <a:ext cx="530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i="1">
                              <a:solidFill>
                                <a:schemeClr val="bg1"/>
                              </a:solidFill>
                              <a:latin typeface="Cambria Math" panose="02040503050406030204" pitchFamily="18" charset="0"/>
                            </a:rPr>
                            <m:t>𝑧</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6" name="矩形 5">
                <a:extLst>
                  <a:ext uri="{FF2B5EF4-FFF2-40B4-BE49-F238E27FC236}">
                    <a16:creationId xmlns:a16="http://schemas.microsoft.com/office/drawing/2014/main" id="{0A82D22F-39F3-0E4F-8D53-78A20A694370}"/>
                  </a:ext>
                </a:extLst>
              </p:cNvPr>
              <p:cNvSpPr>
                <a:spLocks noRot="1" noChangeAspect="1" noMove="1" noResize="1" noEditPoints="1" noAdjustHandles="1" noChangeArrowheads="1" noChangeShapeType="1" noTextEdit="1"/>
              </p:cNvSpPr>
              <p:nvPr/>
            </p:nvSpPr>
            <p:spPr>
              <a:xfrm>
                <a:off x="4437826" y="2029715"/>
                <a:ext cx="530658" cy="461665"/>
              </a:xfrm>
              <a:prstGeom prst="rect">
                <a:avLst/>
              </a:prstGeom>
              <a:blipFill>
                <a:blip r:embed="rId2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08809731-C8DC-1E48-9584-CE14A294F4FC}"/>
                  </a:ext>
                </a:extLst>
              </p:cNvPr>
              <p:cNvSpPr/>
              <p:nvPr/>
            </p:nvSpPr>
            <p:spPr>
              <a:xfrm>
                <a:off x="4417082" y="3294454"/>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66" name="矩形 65">
                <a:extLst>
                  <a:ext uri="{FF2B5EF4-FFF2-40B4-BE49-F238E27FC236}">
                    <a16:creationId xmlns:a16="http://schemas.microsoft.com/office/drawing/2014/main" id="{08809731-C8DC-1E48-9584-CE14A294F4FC}"/>
                  </a:ext>
                </a:extLst>
              </p:cNvPr>
              <p:cNvSpPr>
                <a:spLocks noRot="1" noChangeAspect="1" noMove="1" noResize="1" noEditPoints="1" noAdjustHandles="1" noChangeArrowheads="1" noChangeShapeType="1" noTextEdit="1"/>
              </p:cNvSpPr>
              <p:nvPr/>
            </p:nvSpPr>
            <p:spPr>
              <a:xfrm>
                <a:off x="4417082" y="3294454"/>
                <a:ext cx="537776" cy="461665"/>
              </a:xfrm>
              <a:prstGeom prst="rect">
                <a:avLst/>
              </a:prstGeom>
              <a:blipFill>
                <a:blip r:embed="rId2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56B61C26-441D-034B-BD98-15277B40208B}"/>
                  </a:ext>
                </a:extLst>
              </p:cNvPr>
              <p:cNvSpPr/>
              <p:nvPr/>
            </p:nvSpPr>
            <p:spPr>
              <a:xfrm>
                <a:off x="4414914" y="4531080"/>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69" name="矩形 68">
                <a:extLst>
                  <a:ext uri="{FF2B5EF4-FFF2-40B4-BE49-F238E27FC236}">
                    <a16:creationId xmlns:a16="http://schemas.microsoft.com/office/drawing/2014/main" id="{56B61C26-441D-034B-BD98-15277B40208B}"/>
                  </a:ext>
                </a:extLst>
              </p:cNvPr>
              <p:cNvSpPr>
                <a:spLocks noRot="1" noChangeAspect="1" noMove="1" noResize="1" noEditPoints="1" noAdjustHandles="1" noChangeArrowheads="1" noChangeShapeType="1" noTextEdit="1"/>
              </p:cNvSpPr>
              <p:nvPr/>
            </p:nvSpPr>
            <p:spPr>
              <a:xfrm>
                <a:off x="4414914" y="4531080"/>
                <a:ext cx="537776" cy="461665"/>
              </a:xfrm>
              <a:prstGeom prst="rect">
                <a:avLst/>
              </a:prstGeom>
              <a:blipFill>
                <a:blip r:embed="rId2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E50B0AEE-C596-264C-B132-3AD70060BAA3}"/>
                  </a:ext>
                </a:extLst>
              </p:cNvPr>
              <p:cNvSpPr/>
              <p:nvPr/>
            </p:nvSpPr>
            <p:spPr>
              <a:xfrm>
                <a:off x="9839652" y="2039479"/>
                <a:ext cx="5606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b="0" i="1" smtClean="0">
                              <a:solidFill>
                                <a:schemeClr val="bg1"/>
                              </a:solidFill>
                              <a:latin typeface="Cambria Math" panose="02040503050406030204" pitchFamily="18" charset="0"/>
                            </a:rPr>
                            <m:t>𝑎</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70" name="矩形 69">
                <a:extLst>
                  <a:ext uri="{FF2B5EF4-FFF2-40B4-BE49-F238E27FC236}">
                    <a16:creationId xmlns:a16="http://schemas.microsoft.com/office/drawing/2014/main" id="{E50B0AEE-C596-264C-B132-3AD70060BAA3}"/>
                  </a:ext>
                </a:extLst>
              </p:cNvPr>
              <p:cNvSpPr>
                <a:spLocks noRot="1" noChangeAspect="1" noMove="1" noResize="1" noEditPoints="1" noAdjustHandles="1" noChangeArrowheads="1" noChangeShapeType="1" noTextEdit="1"/>
              </p:cNvSpPr>
              <p:nvPr/>
            </p:nvSpPr>
            <p:spPr>
              <a:xfrm>
                <a:off x="9839652" y="2039479"/>
                <a:ext cx="560602" cy="461665"/>
              </a:xfrm>
              <a:prstGeom prst="rect">
                <a:avLst/>
              </a:prstGeom>
              <a:blipFill>
                <a:blip r:embed="rId28"/>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726799F6-CA81-0942-8BE2-CE3D5FFAF7D3}"/>
                  </a:ext>
                </a:extLst>
              </p:cNvPr>
              <p:cNvSpPr/>
              <p:nvPr/>
            </p:nvSpPr>
            <p:spPr>
              <a:xfrm>
                <a:off x="9836655" y="3328524"/>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75" name="矩形 74">
                <a:extLst>
                  <a:ext uri="{FF2B5EF4-FFF2-40B4-BE49-F238E27FC236}">
                    <a16:creationId xmlns:a16="http://schemas.microsoft.com/office/drawing/2014/main" id="{726799F6-CA81-0942-8BE2-CE3D5FFAF7D3}"/>
                  </a:ext>
                </a:extLst>
              </p:cNvPr>
              <p:cNvSpPr>
                <a:spLocks noRot="1" noChangeAspect="1" noMove="1" noResize="1" noEditPoints="1" noAdjustHandles="1" noChangeArrowheads="1" noChangeShapeType="1" noTextEdit="1"/>
              </p:cNvSpPr>
              <p:nvPr/>
            </p:nvSpPr>
            <p:spPr>
              <a:xfrm>
                <a:off x="9836655" y="3328524"/>
                <a:ext cx="567720" cy="461665"/>
              </a:xfrm>
              <a:prstGeom prst="rect">
                <a:avLst/>
              </a:prstGeom>
              <a:blipFill>
                <a:blip r:embed="rId2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103F765-E3D6-4748-9E37-3ABA9ACD3C3E}"/>
                  </a:ext>
                </a:extLst>
              </p:cNvPr>
              <p:cNvSpPr/>
              <p:nvPr/>
            </p:nvSpPr>
            <p:spPr>
              <a:xfrm>
                <a:off x="9834425" y="4558283"/>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79" name="矩形 78">
                <a:extLst>
                  <a:ext uri="{FF2B5EF4-FFF2-40B4-BE49-F238E27FC236}">
                    <a16:creationId xmlns:a16="http://schemas.microsoft.com/office/drawing/2014/main" id="{7103F765-E3D6-4748-9E37-3ABA9ACD3C3E}"/>
                  </a:ext>
                </a:extLst>
              </p:cNvPr>
              <p:cNvSpPr>
                <a:spLocks noRot="1" noChangeAspect="1" noMove="1" noResize="1" noEditPoints="1" noAdjustHandles="1" noChangeArrowheads="1" noChangeShapeType="1" noTextEdit="1"/>
              </p:cNvSpPr>
              <p:nvPr/>
            </p:nvSpPr>
            <p:spPr>
              <a:xfrm>
                <a:off x="9834425" y="4558283"/>
                <a:ext cx="567720" cy="461665"/>
              </a:xfrm>
              <a:prstGeom prst="rect">
                <a:avLst/>
              </a:prstGeom>
              <a:blipFill>
                <a:blip r:embed="rId3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1509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37" grpId="0" animBg="1"/>
      <p:bldP spid="39" grpId="0" animBg="1"/>
      <p:bldP spid="40" grpId="0" animBg="1"/>
      <p:bldP spid="41" grpId="0" animBg="1"/>
      <p:bldP spid="43" grpId="0" animBg="1"/>
      <p:bldP spid="44" grpId="0" animBg="1"/>
      <p:bldP spid="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solidFill>
                      <a:srgbClr val="002060"/>
                    </a:solidFill>
                  </a:rPr>
                  <a:t> </a:t>
                </a:r>
                <a14:m>
                  <m:oMath xmlns:m="http://schemas.openxmlformats.org/officeDocument/2006/math">
                    <m:sSup>
                      <m:sSupPr>
                        <m:ctrlPr>
                          <a:rPr lang="en-US" altLang="zh-CN" i="1" smtClean="0">
                            <a:latin typeface="Cambria Math" panose="02040503050406030204" pitchFamily="18" charset="0"/>
                          </a:rPr>
                        </m:ctrlPr>
                      </m:sSupPr>
                      <m:e>
                        <m:r>
                          <a:rPr kumimoji="1" lang="en-US" altLang="zh-CN" b="1" i="1">
                            <a:latin typeface="Cambria Math" charset="0"/>
                            <a:ea typeface="Cambria Math" charset="0"/>
                            <a:cs typeface="Cambria Math" charset="0"/>
                          </a:rPr>
                          <m:t>𝜽</m:t>
                        </m:r>
                      </m:e>
                      <m:sup>
                        <m:r>
                          <a:rPr lang="zh-CN" altLang="en-US" b="0" i="1" smtClean="0">
                            <a:latin typeface="Cambria Math" charset="0"/>
                          </a:rPr>
                          <m:t>∗</m:t>
                        </m:r>
                      </m:sup>
                    </m:sSup>
                    <m:r>
                      <a:rPr lang="en-US" altLang="zh-CN" b="0" i="1" smtClean="0">
                        <a:latin typeface="Cambria Math" charset="0"/>
                      </a:rPr>
                      <m:t>=</m:t>
                    </m:r>
                    <m:func>
                      <m:funcPr>
                        <m:ctrlPr>
                          <a:rPr lang="mr-IN" altLang="zh-CN" b="0" i="1" smtClean="0">
                            <a:latin typeface="Cambria Math" panose="02040503050406030204" pitchFamily="18" charset="0"/>
                          </a:rPr>
                        </m:ctrlPr>
                      </m:funcPr>
                      <m:fName>
                        <m:limLow>
                          <m:limLowPr>
                            <m:ctrlPr>
                              <a:rPr lang="mr-IN" altLang="zh-CN" b="0" i="1" smtClean="0">
                                <a:latin typeface="Cambria Math" panose="02040503050406030204" pitchFamily="18" charset="0"/>
                              </a:rPr>
                            </m:ctrlPr>
                          </m:limLowPr>
                          <m:e>
                            <m:r>
                              <m:rPr>
                                <m:sty m:val="p"/>
                              </m:rPr>
                              <a:rPr lang="en-US" altLang="zh-CN" i="1" smtClean="0">
                                <a:latin typeface="Cambria Math" charset="0"/>
                              </a:rPr>
                              <m:t>arg</m:t>
                            </m:r>
                            <m:r>
                              <m:rPr>
                                <m:sty m:val="p"/>
                              </m:rPr>
                              <a:rPr lang="mr-IN" altLang="zh-CN" b="0" i="0" smtClean="0">
                                <a:latin typeface="Cambria Math" charset="0"/>
                              </a:rPr>
                              <m:t>min</m:t>
                            </m:r>
                          </m:e>
                          <m:lim>
                            <m:r>
                              <a:rPr kumimoji="1" lang="en-US" altLang="zh-CN" b="1" i="1">
                                <a:latin typeface="Cambria Math" charset="0"/>
                                <a:ea typeface="Cambria Math" charset="0"/>
                                <a:cs typeface="Cambria Math" charset="0"/>
                              </a:rPr>
                              <m:t>𝜽</m:t>
                            </m:r>
                          </m:lim>
                        </m:limLow>
                      </m:fName>
                      <m:e>
                        <m:r>
                          <a:rPr lang="en-US" altLang="zh-CN" i="1">
                            <a:latin typeface="Cambria Math" charset="0"/>
                          </a:rPr>
                          <m:t>𝐽</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𝜽</m:t>
                            </m:r>
                          </m:e>
                        </m:d>
                      </m:e>
                    </m:func>
                  </m:oMath>
                </a14:m>
                <a:endParaRPr lang="en-US" altLang="zh-CN" dirty="0">
                  <a:solidFill>
                    <a:srgbClr val="002060"/>
                  </a:solidFill>
                </a:endParaRPr>
              </a:p>
              <a:p>
                <a:r>
                  <a:rPr lang="zh-CN" altLang="en-US" dirty="0">
                    <a:solidFill>
                      <a:srgbClr val="002060"/>
                    </a:solidFill>
                  </a:rPr>
                  <a:t>（随机）选择一个</a:t>
                </a:r>
                <a:r>
                  <a:rPr lang="zh-CN" altLang="en-US" dirty="0">
                    <a:solidFill>
                      <a:srgbClr val="C00000"/>
                    </a:solidFill>
                  </a:rPr>
                  <a:t>初始值</a:t>
                </a:r>
                <a14:m>
                  <m:oMath xmlns:m="http://schemas.openxmlformats.org/officeDocument/2006/math">
                    <m:sSup>
                      <m:sSupPr>
                        <m:ctrlPr>
                          <a:rPr lang="en-US" altLang="zh-TW" i="1">
                            <a:latin typeface="Cambria Math" panose="02040503050406030204" pitchFamily="18" charset="0"/>
                          </a:rPr>
                        </m:ctrlPr>
                      </m:sSupPr>
                      <m:e>
                        <m:r>
                          <a:rPr lang="zh-TW" altLang="en-US" b="1" i="1">
                            <a:latin typeface="Cambria Math" charset="0"/>
                          </a:rPr>
                          <m:t>𝜽</m:t>
                        </m:r>
                      </m:e>
                      <m:sup>
                        <m:r>
                          <a:rPr lang="en-US" altLang="zh-TW" i="1">
                            <a:latin typeface="Cambria Math" charset="0"/>
                          </a:rPr>
                          <m:t>(</m:t>
                        </m:r>
                        <m:r>
                          <a:rPr lang="en-US" altLang="zh-TW" b="0" i="1" smtClean="0">
                            <a:latin typeface="Cambria Math" charset="0"/>
                          </a:rPr>
                          <m:t>1</m:t>
                        </m:r>
                        <m:r>
                          <a:rPr lang="en-US" altLang="zh-TW" i="1">
                            <a:latin typeface="Cambria Math" charset="0"/>
                          </a:rPr>
                          <m:t>)</m:t>
                        </m:r>
                      </m:sup>
                    </m:sSup>
                  </m:oMath>
                </a14:m>
                <a:r>
                  <a:rPr lang="en-US" altLang="zh-CN" dirty="0"/>
                  <a:t> </a:t>
                </a:r>
                <a:r>
                  <a:rPr lang="zh-CN" altLang="en-US" dirty="0"/>
                  <a:t>，</a:t>
                </a:r>
                <a14:m>
                  <m:oMath xmlns:m="http://schemas.openxmlformats.org/officeDocument/2006/math">
                    <m:r>
                      <a:rPr lang="en-US" altLang="zh-CN" i="1" dirty="0">
                        <a:latin typeface="Cambria Math" charset="0"/>
                      </a:rPr>
                      <m:t>𝑡</m:t>
                    </m:r>
                    <m:r>
                      <a:rPr lang="en-US" altLang="zh-CN" i="1" dirty="0">
                        <a:latin typeface="Cambria Math" charset="0"/>
                      </a:rPr>
                      <m:t>=1</m:t>
                    </m:r>
                  </m:oMath>
                </a14:m>
                <a:endParaRPr lang="en-US" altLang="zh-CN" dirty="0"/>
              </a:p>
              <a:p>
                <a:r>
                  <a:rPr lang="zh-CN" altLang="en-US" dirty="0"/>
                  <a:t>计算</a:t>
                </a:r>
                <a14:m>
                  <m:oMath xmlns:m="http://schemas.openxmlformats.org/officeDocument/2006/math">
                    <m:sSup>
                      <m:sSupPr>
                        <m:ctrlPr>
                          <a:rPr lang="en-US" altLang="zh-TW" i="1">
                            <a:latin typeface="Cambria Math" panose="02040503050406030204" pitchFamily="18" charset="0"/>
                          </a:rPr>
                        </m:ctrlPr>
                      </m:sSupPr>
                      <m:e>
                        <m:r>
                          <a:rPr lang="zh-TW" altLang="en-US" b="1" i="1">
                            <a:latin typeface="Cambria Math" charset="0"/>
                          </a:rPr>
                          <m:t>𝜽</m:t>
                        </m:r>
                      </m:e>
                      <m:sup>
                        <m:r>
                          <a:rPr lang="en-US" altLang="zh-TW" b="0" i="1" smtClean="0">
                            <a:latin typeface="Cambria Math" charset="0"/>
                          </a:rPr>
                          <m:t>(</m:t>
                        </m:r>
                        <m:r>
                          <a:rPr lang="en-US" altLang="zh-TW" b="0" i="1" smtClean="0">
                            <a:latin typeface="Cambria Math" charset="0"/>
                          </a:rPr>
                          <m:t>𝑡</m:t>
                        </m:r>
                        <m:r>
                          <a:rPr lang="en-US" altLang="zh-TW" b="0" i="1" smtClean="0">
                            <a:latin typeface="Cambria Math" charset="0"/>
                          </a:rPr>
                          <m:t>)</m:t>
                        </m:r>
                      </m:sup>
                    </m:sSup>
                  </m:oMath>
                </a14:m>
                <a:r>
                  <a:rPr lang="zh-CN" altLang="en-US" dirty="0"/>
                  <a:t>处的</a:t>
                </a:r>
                <a:r>
                  <a:rPr lang="zh-CN" altLang="en-US" dirty="0">
                    <a:solidFill>
                      <a:srgbClr val="C00000"/>
                    </a:solidFill>
                  </a:rPr>
                  <a:t>梯度</a:t>
                </a:r>
                <a:r>
                  <a:rPr lang="zh-CN" altLang="en-US" dirty="0"/>
                  <a:t>：</a:t>
                </a:r>
                <a14:m>
                  <m:oMath xmlns:m="http://schemas.openxmlformats.org/officeDocument/2006/math">
                    <m:sSup>
                      <m:sSupPr>
                        <m:ctrlPr>
                          <a:rPr lang="en-US" altLang="zh-TW" i="1">
                            <a:solidFill>
                              <a:srgbClr val="002060"/>
                            </a:solidFill>
                            <a:latin typeface="Cambria Math" panose="02040503050406030204" pitchFamily="18" charset="0"/>
                          </a:rPr>
                        </m:ctrlPr>
                      </m:sSupPr>
                      <m:e>
                        <m:r>
                          <a:rPr kumimoji="1" lang="en-US" altLang="zh-CN" b="1" i="1">
                            <a:solidFill>
                              <a:srgbClr val="002060"/>
                            </a:solidFill>
                            <a:latin typeface="Cambria Math" charset="0"/>
                            <a:ea typeface="Cambria Math" charset="0"/>
                            <a:cs typeface="Cambria Math" charset="0"/>
                          </a:rPr>
                          <m:t>𝒈</m:t>
                        </m:r>
                      </m:e>
                      <m:sup>
                        <m:r>
                          <a:rPr lang="en-US" altLang="zh-TW" i="1">
                            <a:solidFill>
                              <a:srgbClr val="002060"/>
                            </a:solidFill>
                            <a:latin typeface="Cambria Math" charset="0"/>
                          </a:rPr>
                          <m:t>(</m:t>
                        </m:r>
                        <m:r>
                          <a:rPr lang="en-US" altLang="zh-CN" i="1">
                            <a:solidFill>
                              <a:srgbClr val="002060"/>
                            </a:solidFill>
                            <a:latin typeface="Cambria Math" charset="0"/>
                          </a:rPr>
                          <m:t>𝑡</m:t>
                        </m:r>
                        <m:r>
                          <a:rPr lang="en-US" altLang="zh-TW" i="1">
                            <a:solidFill>
                              <a:srgbClr val="002060"/>
                            </a:solidFill>
                            <a:latin typeface="Cambria Math" charset="0"/>
                          </a:rPr>
                          <m:t>)</m:t>
                        </m:r>
                      </m:sup>
                    </m:sSup>
                    <m:r>
                      <a:rPr lang="en-US" altLang="zh-CN" b="0" i="1" smtClean="0">
                        <a:solidFill>
                          <a:srgbClr val="002060"/>
                        </a:solidFill>
                        <a:latin typeface="Cambria Math" charset="0"/>
                      </a:rPr>
                      <m:t>=</m:t>
                    </m:r>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m:t>
                        </m:r>
                        <m:r>
                          <a:rPr lang="en-US" altLang="zh-TW" i="1">
                            <a:latin typeface="Cambria Math" charset="0"/>
                          </a:rPr>
                          <m:t>𝐽</m:t>
                        </m:r>
                        <m:d>
                          <m:dPr>
                            <m:ctrlPr>
                              <a:rPr lang="en-US" altLang="zh-TW" i="1">
                                <a:latin typeface="Cambria Math" panose="02040503050406030204" pitchFamily="18" charset="0"/>
                              </a:rPr>
                            </m:ctrlPr>
                          </m:dPr>
                          <m:e>
                            <m:r>
                              <a:rPr kumimoji="1" lang="en-US" altLang="zh-CN" b="1" i="1">
                                <a:latin typeface="Cambria Math" charset="0"/>
                                <a:ea typeface="Cambria Math" charset="0"/>
                                <a:cs typeface="Cambria Math" charset="0"/>
                              </a:rPr>
                              <m:t>𝜽</m:t>
                            </m:r>
                          </m:e>
                        </m:d>
                        <m:r>
                          <a:rPr lang="zh-CN" altLang="en-US" b="0" i="1" smtClean="0">
                            <a:latin typeface="Cambria Math" charset="0"/>
                          </a:rPr>
                          <m:t>｜</m:t>
                        </m:r>
                      </m:e>
                      <m:sub>
                        <m:sSup>
                          <m:sSupPr>
                            <m:ctrlPr>
                              <a:rPr lang="en-US" altLang="zh-TW" i="1">
                                <a:solidFill>
                                  <a:srgbClr val="002060"/>
                                </a:solidFill>
                                <a:latin typeface="Cambria Math" panose="02040503050406030204" pitchFamily="18" charset="0"/>
                              </a:rPr>
                            </m:ctrlPr>
                          </m:sSupPr>
                          <m:e>
                            <m:r>
                              <a:rPr kumimoji="1" lang="en-US" altLang="zh-CN" b="1" i="1">
                                <a:latin typeface="Cambria Math" charset="0"/>
                                <a:ea typeface="Cambria Math" charset="0"/>
                                <a:cs typeface="Cambria Math" charset="0"/>
                              </a:rPr>
                              <m:t>𝜽</m:t>
                            </m:r>
                            <m:r>
                              <a:rPr kumimoji="1" lang="en-US" altLang="zh-CN" b="1" i="1" smtClean="0">
                                <a:latin typeface="Cambria Math" charset="0"/>
                                <a:ea typeface="Cambria Math" charset="0"/>
                                <a:cs typeface="Cambria Math" charset="0"/>
                              </a:rPr>
                              <m:t>=</m:t>
                            </m:r>
                            <m:r>
                              <a:rPr kumimoji="1" lang="en-US" altLang="zh-CN" b="1" i="1">
                                <a:latin typeface="Cambria Math" charset="0"/>
                                <a:ea typeface="Cambria Math" charset="0"/>
                                <a:cs typeface="Cambria Math" charset="0"/>
                              </a:rPr>
                              <m:t>𝜽</m:t>
                            </m:r>
                          </m:e>
                          <m:sup>
                            <m:r>
                              <a:rPr lang="en-US" altLang="zh-TW" i="1">
                                <a:solidFill>
                                  <a:srgbClr val="002060"/>
                                </a:solidFill>
                                <a:latin typeface="Cambria Math" charset="0"/>
                              </a:rPr>
                              <m:t>(</m:t>
                            </m:r>
                            <m:r>
                              <a:rPr lang="en-US" altLang="zh-CN" b="0" i="1" smtClean="0">
                                <a:solidFill>
                                  <a:srgbClr val="002060"/>
                                </a:solidFill>
                                <a:latin typeface="Cambria Math" charset="0"/>
                              </a:rPr>
                              <m:t>𝑡</m:t>
                            </m:r>
                            <m:r>
                              <a:rPr lang="en-US" altLang="zh-TW" i="1">
                                <a:solidFill>
                                  <a:srgbClr val="002060"/>
                                </a:solidFill>
                                <a:latin typeface="Cambria Math" charset="0"/>
                              </a:rPr>
                              <m:t>)</m:t>
                            </m:r>
                          </m:sup>
                        </m:sSup>
                      </m:sub>
                    </m:sSub>
                  </m:oMath>
                </a14:m>
                <a:endParaRPr lang="zh-TW" altLang="en-US" baseline="-25000" dirty="0"/>
              </a:p>
              <a:p>
                <a:r>
                  <a:rPr lang="en-US" altLang="zh-CN" dirty="0"/>
                  <a:t> </a:t>
                </a:r>
                <a:r>
                  <a:rPr lang="zh-CN" altLang="en-US" dirty="0"/>
                  <a:t>移动方向：在</a:t>
                </a:r>
                <a:r>
                  <a:rPr lang="zh-CN" altLang="en-US" dirty="0">
                    <a:solidFill>
                      <a:srgbClr val="C00000"/>
                    </a:solidFill>
                  </a:rPr>
                  <a:t>负梯度</a:t>
                </a:r>
                <a:r>
                  <a:rPr lang="zh-CN" altLang="en-US" dirty="0"/>
                  <a:t>方向移动一步（步长为</a:t>
                </a:r>
                <a:r>
                  <a:rPr lang="zh-CN" altLang="en-US" dirty="0">
                    <a:solidFill>
                      <a:srgbClr val="C00000"/>
                    </a:solidFill>
                  </a:rPr>
                  <a:t>学习率</a:t>
                </a:r>
                <a14:m>
                  <m:oMath xmlns:m="http://schemas.openxmlformats.org/officeDocument/2006/math">
                    <m:r>
                      <a:rPr lang="en-US" altLang="zh-TW" i="1">
                        <a:solidFill>
                          <a:srgbClr val="002060"/>
                        </a:solidFill>
                        <a:latin typeface="Cambria Math" charset="0"/>
                        <a:ea typeface="Cambria Math" charset="0"/>
                        <a:cs typeface="Cambria Math" charset="0"/>
                      </a:rPr>
                      <m:t>𝜂</m:t>
                    </m:r>
                    <m:r>
                      <a:rPr lang="en-US" altLang="zh-TW" i="1">
                        <a:solidFill>
                          <a:srgbClr val="002060"/>
                        </a:solidFill>
                        <a:latin typeface="Cambria Math" charset="0"/>
                        <a:ea typeface="Cambria Math" charset="0"/>
                        <a:cs typeface="Cambria Math" charset="0"/>
                      </a:rPr>
                      <m:t> </m:t>
                    </m:r>
                  </m:oMath>
                </a14:m>
                <a:r>
                  <a:rPr lang="zh-CN" altLang="en-US" dirty="0"/>
                  <a:t>）</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回忆：梯度下降</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649252" y="4299412"/>
                <a:ext cx="3494226"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002060"/>
                              </a:solidFill>
                              <a:latin typeface="Cambria Math" panose="02040503050406030204" pitchFamily="18" charset="0"/>
                            </a:rPr>
                          </m:ctrlPr>
                        </m:sSupPr>
                        <m:e>
                          <m:r>
                            <a:rPr lang="zh-TW" altLang="en-US" sz="2800" b="1" i="1">
                              <a:solidFill>
                                <a:srgbClr val="002060"/>
                              </a:solidFill>
                              <a:latin typeface="Cambria Math" charset="0"/>
                            </a:rPr>
                            <m:t>𝜽</m:t>
                          </m:r>
                        </m:e>
                        <m:sup>
                          <m:r>
                            <a:rPr lang="en-US" altLang="zh-TW" sz="2800" i="1">
                              <a:solidFill>
                                <a:srgbClr val="002060"/>
                              </a:solidFill>
                              <a:latin typeface="Cambria Math" charset="0"/>
                            </a:rPr>
                            <m:t>(</m:t>
                          </m:r>
                          <m:r>
                            <a:rPr lang="en-US" altLang="zh-CN" sz="2800" b="0" i="1" smtClean="0">
                              <a:solidFill>
                                <a:srgbClr val="002060"/>
                              </a:solidFill>
                              <a:latin typeface="Cambria Math" charset="0"/>
                            </a:rPr>
                            <m:t>𝑡</m:t>
                          </m:r>
                          <m:r>
                            <a:rPr lang="en-US" altLang="zh-CN" sz="2800" b="0" i="1" smtClean="0">
                              <a:solidFill>
                                <a:srgbClr val="002060"/>
                              </a:solidFill>
                              <a:latin typeface="Cambria Math" charset="0"/>
                            </a:rPr>
                            <m:t>+1)</m:t>
                          </m:r>
                        </m:sup>
                      </m:sSup>
                      <m:r>
                        <a:rPr lang="en-US" altLang="zh-TW" sz="2800" i="1">
                          <a:solidFill>
                            <a:srgbClr val="002060"/>
                          </a:solidFill>
                          <a:latin typeface="Cambria Math" panose="02040503050406030204" pitchFamily="18" charset="0"/>
                          <a:ea typeface="Cambria Math" panose="02040503050406030204" pitchFamily="18" charset="0"/>
                        </a:rPr>
                        <m:t>←</m:t>
                      </m:r>
                      <m:sSup>
                        <m:sSupPr>
                          <m:ctrlPr>
                            <a:rPr lang="en-US" altLang="zh-TW" sz="2800" i="1">
                              <a:solidFill>
                                <a:srgbClr val="002060"/>
                              </a:solidFill>
                              <a:latin typeface="Cambria Math" panose="02040503050406030204" pitchFamily="18" charset="0"/>
                            </a:rPr>
                          </m:ctrlPr>
                        </m:sSupPr>
                        <m:e>
                          <m:r>
                            <a:rPr lang="zh-TW" altLang="en-US" sz="2800" b="1" i="1">
                              <a:solidFill>
                                <a:srgbClr val="002060"/>
                              </a:solidFill>
                              <a:latin typeface="Cambria Math" charset="0"/>
                            </a:rPr>
                            <m:t>𝜽</m:t>
                          </m:r>
                        </m:e>
                        <m:sup>
                          <m:r>
                            <a:rPr lang="en-US" altLang="zh-TW" sz="2800" i="1">
                              <a:solidFill>
                                <a:srgbClr val="002060"/>
                              </a:solidFill>
                              <a:latin typeface="Cambria Math" charset="0"/>
                            </a:rPr>
                            <m:t>(</m:t>
                          </m:r>
                          <m:r>
                            <a:rPr lang="en-US" altLang="zh-TW" sz="2800" b="0" i="1" smtClean="0">
                              <a:solidFill>
                                <a:srgbClr val="002060"/>
                              </a:solidFill>
                              <a:latin typeface="Cambria Math" charset="0"/>
                            </a:rPr>
                            <m:t>𝑡</m:t>
                          </m:r>
                          <m:r>
                            <a:rPr lang="en-US" altLang="zh-TW" sz="2800" i="1">
                              <a:solidFill>
                                <a:srgbClr val="002060"/>
                              </a:solidFill>
                              <a:latin typeface="Cambria Math" charset="0"/>
                            </a:rPr>
                            <m:t>)</m:t>
                          </m:r>
                        </m:sup>
                      </m:sSup>
                      <m:r>
                        <a:rPr lang="en-US" altLang="zh-TW" sz="2800" i="1">
                          <a:solidFill>
                            <a:srgbClr val="002060"/>
                          </a:solidFill>
                          <a:latin typeface="Cambria Math" panose="02040503050406030204" pitchFamily="18" charset="0"/>
                        </a:rPr>
                        <m:t>−</m:t>
                      </m:r>
                      <m:r>
                        <a:rPr lang="en-US" altLang="zh-TW" sz="2800" i="1" smtClean="0">
                          <a:solidFill>
                            <a:srgbClr val="002060"/>
                          </a:solidFill>
                          <a:latin typeface="Cambria Math" charset="0"/>
                          <a:ea typeface="Cambria Math" charset="0"/>
                          <a:cs typeface="Cambria Math" charset="0"/>
                        </a:rPr>
                        <m:t>𝜂</m:t>
                      </m:r>
                      <m:sSup>
                        <m:sSupPr>
                          <m:ctrlPr>
                            <a:rPr lang="en-US" altLang="zh-TW" sz="2800" i="1">
                              <a:solidFill>
                                <a:srgbClr val="002060"/>
                              </a:solidFill>
                              <a:latin typeface="Cambria Math" panose="02040503050406030204" pitchFamily="18" charset="0"/>
                            </a:rPr>
                          </m:ctrlPr>
                        </m:sSupPr>
                        <m:e>
                          <m:r>
                            <a:rPr kumimoji="1" lang="en-US" altLang="zh-CN" sz="2800" b="1" i="1">
                              <a:solidFill>
                                <a:srgbClr val="002060"/>
                              </a:solidFill>
                              <a:latin typeface="Cambria Math" charset="0"/>
                              <a:ea typeface="Cambria Math" charset="0"/>
                              <a:cs typeface="Cambria Math" charset="0"/>
                            </a:rPr>
                            <m:t>𝒈</m:t>
                          </m:r>
                        </m:e>
                        <m:sup>
                          <m:r>
                            <a:rPr lang="en-US" altLang="zh-TW" sz="2800" i="1">
                              <a:solidFill>
                                <a:srgbClr val="002060"/>
                              </a:solidFill>
                              <a:latin typeface="Cambria Math" charset="0"/>
                            </a:rPr>
                            <m:t>(</m:t>
                          </m:r>
                          <m:r>
                            <a:rPr lang="en-US" altLang="zh-CN" sz="2800" i="1">
                              <a:solidFill>
                                <a:srgbClr val="002060"/>
                              </a:solidFill>
                              <a:latin typeface="Cambria Math" charset="0"/>
                            </a:rPr>
                            <m:t>𝑡</m:t>
                          </m:r>
                          <m:r>
                            <a:rPr lang="en-US" altLang="zh-TW" sz="2800" i="1">
                              <a:solidFill>
                                <a:srgbClr val="002060"/>
                              </a:solidFill>
                              <a:latin typeface="Cambria Math" charset="0"/>
                            </a:rPr>
                            <m:t>)</m:t>
                          </m:r>
                        </m:sup>
                      </m:sSup>
                    </m:oMath>
                  </m:oMathPara>
                </a14:m>
                <a:endParaRPr lang="zh-CN" altLang="en-US" sz="2800" dirty="0">
                  <a:solidFill>
                    <a:srgbClr val="00206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49252" y="4299412"/>
                <a:ext cx="3494226" cy="54111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49252" y="4919472"/>
                <a:ext cx="16930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2060"/>
                          </a:solidFill>
                          <a:latin typeface="Cambria Math" charset="0"/>
                        </a:rPr>
                        <m:t>𝑡</m:t>
                      </m:r>
                      <m:r>
                        <a:rPr lang="en-US" altLang="zh-CN" sz="2800" i="1">
                          <a:solidFill>
                            <a:srgbClr val="002060"/>
                          </a:solidFill>
                          <a:latin typeface="Cambria Math" charset="0"/>
                        </a:rPr>
                        <m:t>+1←</m:t>
                      </m:r>
                      <m:r>
                        <a:rPr lang="en-US" altLang="zh-CN" sz="2800" i="1">
                          <a:solidFill>
                            <a:srgbClr val="002060"/>
                          </a:solidFill>
                          <a:latin typeface="Cambria Math" charset="0"/>
                        </a:rPr>
                        <m:t>𝑡</m:t>
                      </m:r>
                    </m:oMath>
                  </m:oMathPara>
                </a14:m>
                <a:endParaRPr lang="zh-CN" altLang="en-US" sz="2800" dirty="0">
                  <a:solidFill>
                    <a:srgbClr val="00206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649252" y="4919472"/>
                <a:ext cx="1693028"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左弧形箭头 6"/>
          <p:cNvSpPr/>
          <p:nvPr/>
        </p:nvSpPr>
        <p:spPr bwMode="auto">
          <a:xfrm rot="10800000">
            <a:off x="39405" y="3072384"/>
            <a:ext cx="590832" cy="1847088"/>
          </a:xfrm>
          <a:prstGeom prst="curvedLeftArrow">
            <a:avLst>
              <a:gd name="adj1" fmla="val 25000"/>
              <a:gd name="adj2" fmla="val 50000"/>
              <a:gd name="adj3" fmla="val 30458"/>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8377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8610108" y="965738"/>
                <a:ext cx="289366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 =</m:t>
                      </m:r>
                      <m:r>
                        <a:rPr lang="zh-TW" altLang="en-US" sz="2800" i="1">
                          <a:latin typeface="Cambria Math" panose="02040503050406030204" pitchFamily="18" charset="0"/>
                        </a:rPr>
                        <m:t>𝛾</m:t>
                      </m:r>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8610108" y="965738"/>
                <a:ext cx="2893660" cy="430887"/>
              </a:xfrm>
              <a:prstGeom prst="rect">
                <a:avLst/>
              </a:prstGeom>
              <a:blipFill>
                <a:blip r:embed="rId3"/>
                <a:stretch>
                  <a:fillRect t="-17143" b="-3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1655380" y="5739630"/>
                <a:ext cx="2611822" cy="473591"/>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zh-TW" altLang="en-US" sz="2400" i="1">
                        <a:latin typeface="Cambria Math" panose="02040503050406030204" pitchFamily="18" charset="0"/>
                      </a:rPr>
                      <m:t>𝜎</m:t>
                    </m:r>
                  </m:oMath>
                </a14:m>
                <a:r>
                  <a:rPr lang="zh-TW" altLang="en-US" sz="2400" dirty="0">
                    <a:latin typeface="Microsoft YaHei" panose="020B0503020204020204" pitchFamily="34" charset="-122"/>
                    <a:ea typeface="Microsoft YaHei" panose="020B0503020204020204" pitchFamily="34" charset="-122"/>
                  </a:rPr>
                  <a:t> 与</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a14:m>
                <a:r>
                  <a:rPr lang="zh-TW" altLang="en-US" sz="2400" dirty="0">
                    <a:latin typeface="Microsoft YaHei" panose="020B0503020204020204" pitchFamily="34" charset="-122"/>
                    <a:ea typeface="Microsoft YaHei" panose="020B0503020204020204" pitchFamily="34" charset="-122"/>
                  </a:rPr>
                  <a:t>有关</a:t>
                </a:r>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1655380" y="5739630"/>
                <a:ext cx="2611822" cy="473591"/>
              </a:xfrm>
              <a:prstGeom prst="rect">
                <a:avLst/>
              </a:prstGeom>
              <a:blipFill>
                <a:blip r:embed="rId4"/>
                <a:stretch>
                  <a:fillRect l="-485" t="-13158" b="-26316"/>
                </a:stretch>
              </a:blipFill>
            </p:spPr>
            <p:txBody>
              <a:bodyPr/>
              <a:lstStyle/>
              <a:p>
                <a:r>
                  <a:rPr lang="zh-CN" altLang="en-US">
                    <a:noFill/>
                  </a:rPr>
                  <a:t> </a:t>
                </a:r>
              </a:p>
            </p:txBody>
          </p:sp>
        </mc:Fallback>
      </mc:AlternateContent>
      <p:cxnSp>
        <p:nvCxnSpPr>
          <p:cNvPr id="31" name="直線單箭頭接點 30">
            <a:extLst>
              <a:ext uri="{FF2B5EF4-FFF2-40B4-BE49-F238E27FC236}">
                <a16:creationId xmlns:a16="http://schemas.microsoft.com/office/drawing/2014/main" id="{F2460236-A8E3-4C27-A99A-F4CCB83573CA}"/>
              </a:ext>
            </a:extLst>
          </p:cNvPr>
          <p:cNvCxnSpPr>
            <a:cxnSpLocks/>
          </p:cNvCxnSpPr>
          <p:nvPr/>
        </p:nvCxnSpPr>
        <p:spPr>
          <a:xfrm flipV="1">
            <a:off x="8725841" y="479761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C89A973A-DBB1-42D1-AB99-487A73AAC690}"/>
                  </a:ext>
                </a:extLst>
              </p:cNvPr>
              <p:cNvSpPr/>
              <p:nvPr/>
            </p:nvSpPr>
            <p:spPr>
              <a:xfrm>
                <a:off x="8610108" y="5575296"/>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𝛽</m:t>
                      </m:r>
                    </m:oMath>
                  </m:oMathPara>
                </a14:m>
                <a:endParaRPr lang="zh-TW" altLang="en-US" sz="2400" dirty="0"/>
              </a:p>
            </p:txBody>
          </p:sp>
        </mc:Choice>
        <mc:Fallback xmlns="">
          <p:sp>
            <p:nvSpPr>
              <p:cNvPr id="51" name="矩形 50">
                <a:extLst>
                  <a:ext uri="{FF2B5EF4-FFF2-40B4-BE49-F238E27FC236}">
                    <a16:creationId xmlns:a16="http://schemas.microsoft.com/office/drawing/2014/main" id="{C89A973A-DBB1-42D1-AB99-487A73AAC690}"/>
                  </a:ext>
                </a:extLst>
              </p:cNvPr>
              <p:cNvSpPr>
                <a:spLocks noRot="1" noChangeAspect="1" noMove="1" noResize="1" noEditPoints="1" noAdjustHandles="1" noChangeArrowheads="1" noChangeShapeType="1" noTextEdit="1"/>
              </p:cNvSpPr>
              <p:nvPr/>
            </p:nvSpPr>
            <p:spPr>
              <a:xfrm>
                <a:off x="8610108" y="5575296"/>
                <a:ext cx="355600" cy="917578"/>
              </a:xfrm>
              <a:prstGeom prst="rect">
                <a:avLst/>
              </a:prstGeom>
              <a:blipFill>
                <a:blip r:embed="rId5"/>
                <a:stretch>
                  <a:fillRect l="-23333" r="-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D8C7D59-A252-4459-9E82-5CBF82E17F9B}"/>
                  </a:ext>
                </a:extLst>
              </p:cNvPr>
              <p:cNvSpPr/>
              <p:nvPr/>
            </p:nvSpPr>
            <p:spPr>
              <a:xfrm>
                <a:off x="9233088"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𝛾</m:t>
                      </m:r>
                    </m:oMath>
                  </m:oMathPara>
                </a14:m>
                <a:endParaRPr lang="zh-TW" altLang="en-US" sz="2400" dirty="0"/>
              </a:p>
            </p:txBody>
          </p:sp>
        </mc:Choice>
        <mc:Fallback xmlns="">
          <p:sp>
            <p:nvSpPr>
              <p:cNvPr id="55" name="矩形 54">
                <a:extLst>
                  <a:ext uri="{FF2B5EF4-FFF2-40B4-BE49-F238E27FC236}">
                    <a16:creationId xmlns:a16="http://schemas.microsoft.com/office/drawing/2014/main" id="{6D8C7D59-A252-4459-9E82-5CBF82E17F9B}"/>
                  </a:ext>
                </a:extLst>
              </p:cNvPr>
              <p:cNvSpPr>
                <a:spLocks noRot="1" noChangeAspect="1" noMove="1" noResize="1" noEditPoints="1" noAdjustHandles="1" noChangeArrowheads="1" noChangeShapeType="1" noTextEdit="1"/>
              </p:cNvSpPr>
              <p:nvPr/>
            </p:nvSpPr>
            <p:spPr>
              <a:xfrm>
                <a:off x="7709088" y="5575296"/>
                <a:ext cx="355600" cy="917578"/>
              </a:xfrm>
              <a:prstGeom prst="rect">
                <a:avLst/>
              </a:prstGeom>
              <a:blipFill>
                <a:blip r:embed="rId24"/>
                <a:stretch>
                  <a:fillRect l="-11667"/>
                </a:stretch>
              </a:blipFill>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B080ADF8-A8E2-43E2-8CA6-277F916D172C}"/>
              </a:ext>
            </a:extLst>
          </p:cNvPr>
          <p:cNvCxnSpPr>
            <a:cxnSpLocks/>
          </p:cNvCxnSpPr>
          <p:nvPr/>
        </p:nvCxnSpPr>
        <p:spPr>
          <a:xfrm flipV="1">
            <a:off x="8725841" y="3571880"/>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081E563-B2FB-47E9-953F-40081B7D4F23}"/>
              </a:ext>
            </a:extLst>
          </p:cNvPr>
          <p:cNvCxnSpPr>
            <a:cxnSpLocks/>
          </p:cNvCxnSpPr>
          <p:nvPr/>
        </p:nvCxnSpPr>
        <p:spPr>
          <a:xfrm flipV="1">
            <a:off x="8738050" y="230944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62457771-EE66-4B7F-AFDB-0A21A52E9ECC}"/>
              </a:ext>
            </a:extLst>
          </p:cNvPr>
          <p:cNvCxnSpPr>
            <a:cxnSpLocks/>
            <a:stCxn id="51" idx="0"/>
            <a:endCxn id="129" idx="1"/>
          </p:cNvCxnSpPr>
          <p:nvPr/>
        </p:nvCxnSpPr>
        <p:spPr>
          <a:xfrm flipV="1">
            <a:off x="8787908" y="2270312"/>
            <a:ext cx="1445862" cy="33049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A1768F9B-7B62-42E1-BE6D-2ABD0BD35B12}"/>
              </a:ext>
            </a:extLst>
          </p:cNvPr>
          <p:cNvCxnSpPr>
            <a:cxnSpLocks/>
            <a:stCxn id="51" idx="0"/>
            <a:endCxn id="96" idx="1"/>
          </p:cNvCxnSpPr>
          <p:nvPr/>
        </p:nvCxnSpPr>
        <p:spPr>
          <a:xfrm flipV="1">
            <a:off x="8787908" y="3548245"/>
            <a:ext cx="1505860" cy="2027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CE6F9DFC-3D74-4B60-A13E-D3F3B24A1FE4}"/>
              </a:ext>
            </a:extLst>
          </p:cNvPr>
          <p:cNvCxnSpPr>
            <a:cxnSpLocks/>
            <a:stCxn id="51" idx="0"/>
            <a:endCxn id="94" idx="1"/>
          </p:cNvCxnSpPr>
          <p:nvPr/>
        </p:nvCxnSpPr>
        <p:spPr>
          <a:xfrm flipV="1">
            <a:off x="8787908" y="4800784"/>
            <a:ext cx="1505860" cy="774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EAFFD9E-F580-42D9-9223-55AFEA24967B}"/>
              </a:ext>
            </a:extLst>
          </p:cNvPr>
          <p:cNvCxnSpPr>
            <a:cxnSpLocks/>
            <a:endCxn id="98" idx="1"/>
          </p:cNvCxnSpPr>
          <p:nvPr/>
        </p:nvCxnSpPr>
        <p:spPr>
          <a:xfrm flipV="1">
            <a:off x="9446606" y="2281423"/>
            <a:ext cx="849702" cy="32938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B9093812-96FB-4775-A06B-B4877257A553}"/>
              </a:ext>
            </a:extLst>
          </p:cNvPr>
          <p:cNvCxnSpPr>
            <a:cxnSpLocks/>
            <a:stCxn id="55" idx="0"/>
            <a:endCxn id="96" idx="1"/>
          </p:cNvCxnSpPr>
          <p:nvPr/>
        </p:nvCxnSpPr>
        <p:spPr>
          <a:xfrm flipV="1">
            <a:off x="9410888" y="3548245"/>
            <a:ext cx="882880" cy="2027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523C6BA-D5CE-4BAA-B6C3-A8A0223137F7}"/>
              </a:ext>
            </a:extLst>
          </p:cNvPr>
          <p:cNvCxnSpPr>
            <a:cxnSpLocks/>
            <a:stCxn id="55" idx="0"/>
            <a:endCxn id="94" idx="1"/>
          </p:cNvCxnSpPr>
          <p:nvPr/>
        </p:nvCxnSpPr>
        <p:spPr>
          <a:xfrm flipV="1">
            <a:off x="9410888" y="4800784"/>
            <a:ext cx="882880" cy="774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7474E5F-F48F-46C2-AA40-0132F6C00564}"/>
                  </a:ext>
                </a:extLst>
              </p:cNvPr>
              <p:cNvSpPr txBox="1"/>
              <p:nvPr/>
            </p:nvSpPr>
            <p:spPr>
              <a:xfrm>
                <a:off x="6569228" y="855175"/>
                <a:ext cx="1768368"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56" name="文字方塊 55">
                <a:extLst>
                  <a:ext uri="{FF2B5EF4-FFF2-40B4-BE49-F238E27FC236}">
                    <a16:creationId xmlns:a16="http://schemas.microsoft.com/office/drawing/2014/main" id="{37474E5F-F48F-46C2-AA40-0132F6C00564}"/>
                  </a:ext>
                </a:extLst>
              </p:cNvPr>
              <p:cNvSpPr txBox="1">
                <a:spLocks noRot="1" noChangeAspect="1" noMove="1" noResize="1" noEditPoints="1" noAdjustHandles="1" noChangeArrowheads="1" noChangeShapeType="1" noTextEdit="1"/>
              </p:cNvSpPr>
              <p:nvPr/>
            </p:nvSpPr>
            <p:spPr>
              <a:xfrm>
                <a:off x="6569228" y="855175"/>
                <a:ext cx="1768368" cy="734945"/>
              </a:xfrm>
              <a:prstGeom prst="rect">
                <a:avLst/>
              </a:prstGeom>
              <a:blipFill>
                <a:blip r:embed="rId25"/>
                <a:stretch>
                  <a:fillRect l="-1429" t="-1695" r="-2857" b="-10169"/>
                </a:stretch>
              </a:blipFill>
            </p:spPr>
            <p:txBody>
              <a:bodyPr/>
              <a:lstStyle/>
              <a:p>
                <a:r>
                  <a:rPr lang="zh-CN" altLang="en-US">
                    <a:noFill/>
                  </a:rPr>
                  <a:t> </a:t>
                </a:r>
              </a:p>
            </p:txBody>
          </p:sp>
        </mc:Fallback>
      </mc:AlternateContent>
      <p:sp>
        <p:nvSpPr>
          <p:cNvPr id="80" name="矩形 79">
            <a:extLst>
              <a:ext uri="{FF2B5EF4-FFF2-40B4-BE49-F238E27FC236}">
                <a16:creationId xmlns:a16="http://schemas.microsoft.com/office/drawing/2014/main" id="{1D4CFD36-F6D3-354F-84C6-F8271C366409}"/>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81" name="直線單箭頭接點 22">
            <a:extLst>
              <a:ext uri="{FF2B5EF4-FFF2-40B4-BE49-F238E27FC236}">
                <a16:creationId xmlns:a16="http://schemas.microsoft.com/office/drawing/2014/main" id="{7240FF52-3F8C-9F4F-BBCC-29A157D49E14}"/>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23">
            <a:extLst>
              <a:ext uri="{FF2B5EF4-FFF2-40B4-BE49-F238E27FC236}">
                <a16:creationId xmlns:a16="http://schemas.microsoft.com/office/drawing/2014/main" id="{BCC82576-661B-2742-8C93-0EEF2F67734D}"/>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24">
            <a:extLst>
              <a:ext uri="{FF2B5EF4-FFF2-40B4-BE49-F238E27FC236}">
                <a16:creationId xmlns:a16="http://schemas.microsoft.com/office/drawing/2014/main" id="{3C3F67F9-1219-FE45-A4C6-BEB59E3AA683}"/>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C8E1751E-D0FD-0045-BD32-BEAF950D5F7F}"/>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5" name="矩形 84">
            <a:extLst>
              <a:ext uri="{FF2B5EF4-FFF2-40B4-BE49-F238E27FC236}">
                <a16:creationId xmlns:a16="http://schemas.microsoft.com/office/drawing/2014/main" id="{EB1CE199-6199-4C42-902D-43FBA8C5836E}"/>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6" name="矩形 85">
            <a:extLst>
              <a:ext uri="{FF2B5EF4-FFF2-40B4-BE49-F238E27FC236}">
                <a16:creationId xmlns:a16="http://schemas.microsoft.com/office/drawing/2014/main" id="{74B53F6C-EC31-7E4E-A906-073BE5648569}"/>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7" name="矩形 86">
            <a:extLst>
              <a:ext uri="{FF2B5EF4-FFF2-40B4-BE49-F238E27FC236}">
                <a16:creationId xmlns:a16="http://schemas.microsoft.com/office/drawing/2014/main" id="{941312D6-71CE-F242-AB19-ABC695A82FFB}"/>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88" name="矩形 87">
            <a:extLst>
              <a:ext uri="{FF2B5EF4-FFF2-40B4-BE49-F238E27FC236}">
                <a16:creationId xmlns:a16="http://schemas.microsoft.com/office/drawing/2014/main" id="{D8E417EE-A8CA-544D-9305-7409ED6CB45F}"/>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89" name="矩形 88">
            <a:extLst>
              <a:ext uri="{FF2B5EF4-FFF2-40B4-BE49-F238E27FC236}">
                <a16:creationId xmlns:a16="http://schemas.microsoft.com/office/drawing/2014/main" id="{17D3237F-59FE-2E40-86E6-E9C0423F23D9}"/>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90" name="直線單箭頭接點 19">
            <a:extLst>
              <a:ext uri="{FF2B5EF4-FFF2-40B4-BE49-F238E27FC236}">
                <a16:creationId xmlns:a16="http://schemas.microsoft.com/office/drawing/2014/main" id="{5F6D38DC-E8FF-8D4C-847C-2080FFED2D4C}"/>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20">
            <a:extLst>
              <a:ext uri="{FF2B5EF4-FFF2-40B4-BE49-F238E27FC236}">
                <a16:creationId xmlns:a16="http://schemas.microsoft.com/office/drawing/2014/main" id="{E96BD58E-E546-654B-963A-742008EE1561}"/>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21">
            <a:extLst>
              <a:ext uri="{FF2B5EF4-FFF2-40B4-BE49-F238E27FC236}">
                <a16:creationId xmlns:a16="http://schemas.microsoft.com/office/drawing/2014/main" id="{D098C084-3176-524C-8BBD-ADDDF4F89A48}"/>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64277260-7BF7-7946-9831-7E624E0E614B}"/>
              </a:ext>
            </a:extLst>
          </p:cNvPr>
          <p:cNvSpPr/>
          <p:nvPr/>
        </p:nvSpPr>
        <p:spPr>
          <a:xfrm>
            <a:off x="10293768"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96" name="矩形 95">
            <a:extLst>
              <a:ext uri="{FF2B5EF4-FFF2-40B4-BE49-F238E27FC236}">
                <a16:creationId xmlns:a16="http://schemas.microsoft.com/office/drawing/2014/main" id="{4B5448BD-92DC-7C4A-8378-65ADEA2EBB5B}"/>
              </a:ext>
            </a:extLst>
          </p:cNvPr>
          <p:cNvSpPr/>
          <p:nvPr/>
        </p:nvSpPr>
        <p:spPr>
          <a:xfrm>
            <a:off x="10293768"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98" name="矩形 97">
            <a:extLst>
              <a:ext uri="{FF2B5EF4-FFF2-40B4-BE49-F238E27FC236}">
                <a16:creationId xmlns:a16="http://schemas.microsoft.com/office/drawing/2014/main" id="{B100D1BD-888E-5049-B00F-091FF8016BFD}"/>
              </a:ext>
            </a:extLst>
          </p:cNvPr>
          <p:cNvSpPr/>
          <p:nvPr/>
        </p:nvSpPr>
        <p:spPr>
          <a:xfrm>
            <a:off x="10296308"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3BF8505E-E937-BA46-B626-0933F4D296D4}"/>
                  </a:ext>
                </a:extLst>
              </p:cNvPr>
              <p:cNvSpPr/>
              <p:nvPr/>
            </p:nvSpPr>
            <p:spPr>
              <a:xfrm>
                <a:off x="859257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02" name="矩形 101">
                <a:extLst>
                  <a:ext uri="{FF2B5EF4-FFF2-40B4-BE49-F238E27FC236}">
                    <a16:creationId xmlns:a16="http://schemas.microsoft.com/office/drawing/2014/main" id="{3BF8505E-E937-BA46-B626-0933F4D296D4}"/>
                  </a:ext>
                </a:extLst>
              </p:cNvPr>
              <p:cNvSpPr>
                <a:spLocks noRot="1" noChangeAspect="1" noMove="1" noResize="1" noEditPoints="1" noAdjustHandles="1" noChangeArrowheads="1" noChangeShapeType="1" noTextEdit="1"/>
              </p:cNvSpPr>
              <p:nvPr/>
            </p:nvSpPr>
            <p:spPr>
              <a:xfrm>
                <a:off x="8592576" y="1855524"/>
                <a:ext cx="361950" cy="901700"/>
              </a:xfrm>
              <a:prstGeom prst="rect">
                <a:avLst/>
              </a:prstGeom>
              <a:blipFill>
                <a:blip r:embed="rId26"/>
                <a:stretch>
                  <a:fillRect l="-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6CDCB2C2-7D7F-F34C-B9F7-80FA7BDCFDC5}"/>
                  </a:ext>
                </a:extLst>
              </p:cNvPr>
              <p:cNvSpPr/>
              <p:nvPr/>
            </p:nvSpPr>
            <p:spPr>
              <a:xfrm>
                <a:off x="857987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3" name="矩形 102">
                <a:extLst>
                  <a:ext uri="{FF2B5EF4-FFF2-40B4-BE49-F238E27FC236}">
                    <a16:creationId xmlns:a16="http://schemas.microsoft.com/office/drawing/2014/main" id="{6CDCB2C2-7D7F-F34C-B9F7-80FA7BDCFDC5}"/>
                  </a:ext>
                </a:extLst>
              </p:cNvPr>
              <p:cNvSpPr>
                <a:spLocks noRot="1" noChangeAspect="1" noMove="1" noResize="1" noEditPoints="1" noAdjustHandles="1" noChangeArrowheads="1" noChangeShapeType="1" noTextEdit="1"/>
              </p:cNvSpPr>
              <p:nvPr/>
            </p:nvSpPr>
            <p:spPr>
              <a:xfrm>
                <a:off x="8579876" y="3111235"/>
                <a:ext cx="361950" cy="901700"/>
              </a:xfrm>
              <a:prstGeom prst="rect">
                <a:avLst/>
              </a:prstGeom>
              <a:blipFill>
                <a:blip r:embed="rId27"/>
                <a:stretch>
                  <a:fillRect l="-4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id="{A909ECAD-599E-C142-862C-F1CC330A9B68}"/>
                  </a:ext>
                </a:extLst>
              </p:cNvPr>
              <p:cNvSpPr/>
              <p:nvPr/>
            </p:nvSpPr>
            <p:spPr>
              <a:xfrm>
                <a:off x="859257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104" name="矩形 103">
                <a:extLst>
                  <a:ext uri="{FF2B5EF4-FFF2-40B4-BE49-F238E27FC236}">
                    <a16:creationId xmlns:a16="http://schemas.microsoft.com/office/drawing/2014/main" id="{A909ECAD-599E-C142-862C-F1CC330A9B68}"/>
                  </a:ext>
                </a:extLst>
              </p:cNvPr>
              <p:cNvSpPr>
                <a:spLocks noRot="1" noChangeAspect="1" noMove="1" noResize="1" noEditPoints="1" noAdjustHandles="1" noChangeArrowheads="1" noChangeShapeType="1" noTextEdit="1"/>
              </p:cNvSpPr>
              <p:nvPr/>
            </p:nvSpPr>
            <p:spPr>
              <a:xfrm>
                <a:off x="8592576" y="4366946"/>
                <a:ext cx="361950" cy="901700"/>
              </a:xfrm>
              <a:prstGeom prst="rect">
                <a:avLst/>
              </a:prstGeom>
              <a:blipFill>
                <a:blip r:embed="rId28"/>
                <a:stretch>
                  <a:fillRect l="-40625"/>
                </a:stretch>
              </a:blipFill>
            </p:spPr>
            <p:txBody>
              <a:bodyPr/>
              <a:lstStyle/>
              <a:p>
                <a:r>
                  <a:rPr lang="zh-CN" altLang="en-US">
                    <a:noFill/>
                  </a:rPr>
                  <a:t> </a:t>
                </a:r>
              </a:p>
            </p:txBody>
          </p:sp>
        </mc:Fallback>
      </mc:AlternateContent>
      <p:cxnSp>
        <p:nvCxnSpPr>
          <p:cNvPr id="108" name="直線單箭頭接點 49">
            <a:extLst>
              <a:ext uri="{FF2B5EF4-FFF2-40B4-BE49-F238E27FC236}">
                <a16:creationId xmlns:a16="http://schemas.microsoft.com/office/drawing/2014/main" id="{7071D2BA-D7A4-9A40-9083-A6373B30AC2E}"/>
              </a:ext>
            </a:extLst>
          </p:cNvPr>
          <p:cNvCxnSpPr>
            <a:cxnSpLocks/>
            <a:endCxn id="102" idx="1"/>
          </p:cNvCxnSpPr>
          <p:nvPr/>
        </p:nvCxnSpPr>
        <p:spPr>
          <a:xfrm>
            <a:off x="4968484" y="2306374"/>
            <a:ext cx="36240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51">
            <a:extLst>
              <a:ext uri="{FF2B5EF4-FFF2-40B4-BE49-F238E27FC236}">
                <a16:creationId xmlns:a16="http://schemas.microsoft.com/office/drawing/2014/main" id="{F868E60B-F36A-5D40-852E-5589158642C3}"/>
              </a:ext>
            </a:extLst>
          </p:cNvPr>
          <p:cNvCxnSpPr>
            <a:cxnSpLocks/>
            <a:stCxn id="80" idx="3"/>
            <a:endCxn id="103" idx="1"/>
          </p:cNvCxnSpPr>
          <p:nvPr/>
        </p:nvCxnSpPr>
        <p:spPr>
          <a:xfrm>
            <a:off x="4942862" y="3545073"/>
            <a:ext cx="3637014" cy="17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52">
            <a:extLst>
              <a:ext uri="{FF2B5EF4-FFF2-40B4-BE49-F238E27FC236}">
                <a16:creationId xmlns:a16="http://schemas.microsoft.com/office/drawing/2014/main" id="{AB30A8D6-E326-8F47-A0E4-85EE441A378C}"/>
              </a:ext>
            </a:extLst>
          </p:cNvPr>
          <p:cNvCxnSpPr>
            <a:cxnSpLocks/>
            <a:endCxn id="104" idx="1"/>
          </p:cNvCxnSpPr>
          <p:nvPr/>
        </p:nvCxnSpPr>
        <p:spPr>
          <a:xfrm flipV="1">
            <a:off x="4952690" y="4817796"/>
            <a:ext cx="3639886" cy="82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53">
            <a:extLst>
              <a:ext uri="{FF2B5EF4-FFF2-40B4-BE49-F238E27FC236}">
                <a16:creationId xmlns:a16="http://schemas.microsoft.com/office/drawing/2014/main" id="{35A1E4D6-F504-C940-8376-19D3E4D2C1B1}"/>
              </a:ext>
            </a:extLst>
          </p:cNvPr>
          <p:cNvCxnSpPr>
            <a:cxnSpLocks/>
            <a:stCxn id="137" idx="0"/>
            <a:endCxn id="102" idx="1"/>
          </p:cNvCxnSpPr>
          <p:nvPr/>
        </p:nvCxnSpPr>
        <p:spPr>
          <a:xfrm flipV="1">
            <a:off x="6109063" y="2306374"/>
            <a:ext cx="248351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56">
            <a:extLst>
              <a:ext uri="{FF2B5EF4-FFF2-40B4-BE49-F238E27FC236}">
                <a16:creationId xmlns:a16="http://schemas.microsoft.com/office/drawing/2014/main" id="{D454B1DF-61A5-6046-979C-EF6CAE7BAE69}"/>
              </a:ext>
            </a:extLst>
          </p:cNvPr>
          <p:cNvCxnSpPr>
            <a:cxnSpLocks/>
            <a:stCxn id="137" idx="0"/>
            <a:endCxn id="103" idx="1"/>
          </p:cNvCxnSpPr>
          <p:nvPr/>
        </p:nvCxnSpPr>
        <p:spPr>
          <a:xfrm flipV="1">
            <a:off x="6109063" y="3562085"/>
            <a:ext cx="247081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59">
            <a:extLst>
              <a:ext uri="{FF2B5EF4-FFF2-40B4-BE49-F238E27FC236}">
                <a16:creationId xmlns:a16="http://schemas.microsoft.com/office/drawing/2014/main" id="{9A505005-2F6A-4840-88E7-201F39A819DB}"/>
              </a:ext>
            </a:extLst>
          </p:cNvPr>
          <p:cNvCxnSpPr>
            <a:cxnSpLocks/>
            <a:stCxn id="137" idx="0"/>
            <a:endCxn id="104" idx="1"/>
          </p:cNvCxnSpPr>
          <p:nvPr/>
        </p:nvCxnSpPr>
        <p:spPr>
          <a:xfrm flipV="1">
            <a:off x="6109063" y="4817796"/>
            <a:ext cx="248351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66">
            <a:extLst>
              <a:ext uri="{FF2B5EF4-FFF2-40B4-BE49-F238E27FC236}">
                <a16:creationId xmlns:a16="http://schemas.microsoft.com/office/drawing/2014/main" id="{527D6D69-4659-5A43-AB5B-584272F25A89}"/>
              </a:ext>
            </a:extLst>
          </p:cNvPr>
          <p:cNvCxnSpPr>
            <a:cxnSpLocks/>
            <a:stCxn id="138" idx="0"/>
            <a:endCxn id="102" idx="1"/>
          </p:cNvCxnSpPr>
          <p:nvPr/>
        </p:nvCxnSpPr>
        <p:spPr>
          <a:xfrm flipV="1">
            <a:off x="7460706" y="2306374"/>
            <a:ext cx="113187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72">
            <a:extLst>
              <a:ext uri="{FF2B5EF4-FFF2-40B4-BE49-F238E27FC236}">
                <a16:creationId xmlns:a16="http://schemas.microsoft.com/office/drawing/2014/main" id="{F4347EE5-DDF4-EC48-AAAC-37AE17C878F3}"/>
              </a:ext>
            </a:extLst>
          </p:cNvPr>
          <p:cNvCxnSpPr>
            <a:cxnSpLocks/>
            <a:stCxn id="138" idx="0"/>
            <a:endCxn id="103" idx="1"/>
          </p:cNvCxnSpPr>
          <p:nvPr/>
        </p:nvCxnSpPr>
        <p:spPr>
          <a:xfrm flipV="1">
            <a:off x="7460706" y="3562085"/>
            <a:ext cx="111917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73">
            <a:extLst>
              <a:ext uri="{FF2B5EF4-FFF2-40B4-BE49-F238E27FC236}">
                <a16:creationId xmlns:a16="http://schemas.microsoft.com/office/drawing/2014/main" id="{62FF3019-5A01-ED4F-B06A-5F1EF869B143}"/>
              </a:ext>
            </a:extLst>
          </p:cNvPr>
          <p:cNvCxnSpPr>
            <a:cxnSpLocks/>
            <a:stCxn id="138" idx="0"/>
            <a:endCxn id="104" idx="1"/>
          </p:cNvCxnSpPr>
          <p:nvPr/>
        </p:nvCxnSpPr>
        <p:spPr>
          <a:xfrm flipV="1">
            <a:off x="7460706" y="4817796"/>
            <a:ext cx="113187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A520693-9B2B-DB44-B9CD-8DC1E86EAB6E}"/>
              </a:ext>
            </a:extLst>
          </p:cNvPr>
          <p:cNvSpPr/>
          <p:nvPr/>
        </p:nvSpPr>
        <p:spPr>
          <a:xfrm>
            <a:off x="2123839" y="1841502"/>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solidFill>
                <a:schemeClr val="tx1"/>
              </a:solidFill>
            </a:endParaRPr>
          </a:p>
        </p:txBody>
      </p:sp>
      <p:sp>
        <p:nvSpPr>
          <p:cNvPr id="118" name="矩形 117">
            <a:extLst>
              <a:ext uri="{FF2B5EF4-FFF2-40B4-BE49-F238E27FC236}">
                <a16:creationId xmlns:a16="http://schemas.microsoft.com/office/drawing/2014/main" id="{52427179-07C0-394A-B68D-F6CB9F72FF0A}"/>
              </a:ext>
            </a:extLst>
          </p:cNvPr>
          <p:cNvSpPr/>
          <p:nvPr/>
        </p:nvSpPr>
        <p:spPr>
          <a:xfrm>
            <a:off x="2111139" y="309721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p:sp>
        <p:nvSpPr>
          <p:cNvPr id="119" name="矩形 118">
            <a:extLst>
              <a:ext uri="{FF2B5EF4-FFF2-40B4-BE49-F238E27FC236}">
                <a16:creationId xmlns:a16="http://schemas.microsoft.com/office/drawing/2014/main" id="{58A82203-B924-E144-ADDA-85A6A071092C}"/>
              </a:ext>
            </a:extLst>
          </p:cNvPr>
          <p:cNvSpPr/>
          <p:nvPr/>
        </p:nvSpPr>
        <p:spPr>
          <a:xfrm>
            <a:off x="2105551" y="435292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C6A56DBB-0D82-F047-BB85-330D0F54A0A7}"/>
                  </a:ext>
                </a:extLst>
              </p:cNvPr>
              <p:cNvSpPr/>
              <p:nvPr/>
            </p:nvSpPr>
            <p:spPr>
              <a:xfrm>
                <a:off x="2017813" y="2003543"/>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CN" sz="2400" i="1">
                              <a:latin typeface="Cambria Math" panose="02040503050406030204" pitchFamily="18" charset="0"/>
                            </a:rPr>
                            <m:t>1</m:t>
                          </m:r>
                        </m:sub>
                      </m:sSub>
                    </m:oMath>
                  </m:oMathPara>
                </a14:m>
                <a:endParaRPr lang="zh-CN" altLang="en-US" sz="2400" dirty="0"/>
              </a:p>
            </p:txBody>
          </p:sp>
        </mc:Choice>
        <mc:Fallback xmlns="">
          <p:sp>
            <p:nvSpPr>
              <p:cNvPr id="120" name="矩形 119">
                <a:extLst>
                  <a:ext uri="{FF2B5EF4-FFF2-40B4-BE49-F238E27FC236}">
                    <a16:creationId xmlns:a16="http://schemas.microsoft.com/office/drawing/2014/main" id="{C6A56DBB-0D82-F047-BB85-330D0F54A0A7}"/>
                  </a:ext>
                </a:extLst>
              </p:cNvPr>
              <p:cNvSpPr>
                <a:spLocks noRot="1" noChangeAspect="1" noMove="1" noResize="1" noEditPoints="1" noAdjustHandles="1" noChangeArrowheads="1" noChangeShapeType="1" noTextEdit="1"/>
              </p:cNvSpPr>
              <p:nvPr/>
            </p:nvSpPr>
            <p:spPr>
              <a:xfrm>
                <a:off x="2017813" y="2003543"/>
                <a:ext cx="549574" cy="461665"/>
              </a:xfrm>
              <a:prstGeom prst="rect">
                <a:avLst/>
              </a:prstGeom>
              <a:blipFill>
                <a:blip r:embed="rId2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745A573C-2861-8049-AFA9-1DF7D0AF251C}"/>
                  </a:ext>
                </a:extLst>
              </p:cNvPr>
              <p:cNvSpPr/>
              <p:nvPr/>
            </p:nvSpPr>
            <p:spPr>
              <a:xfrm>
                <a:off x="2041596" y="3228208"/>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CN" altLang="en-US" sz="2400" dirty="0"/>
              </a:p>
            </p:txBody>
          </p:sp>
        </mc:Choice>
        <mc:Fallback xmlns="">
          <p:sp>
            <p:nvSpPr>
              <p:cNvPr id="121" name="矩形 120">
                <a:extLst>
                  <a:ext uri="{FF2B5EF4-FFF2-40B4-BE49-F238E27FC236}">
                    <a16:creationId xmlns:a16="http://schemas.microsoft.com/office/drawing/2014/main" id="{745A573C-2861-8049-AFA9-1DF7D0AF251C}"/>
                  </a:ext>
                </a:extLst>
              </p:cNvPr>
              <p:cNvSpPr>
                <a:spLocks noRot="1" noChangeAspect="1" noMove="1" noResize="1" noEditPoints="1" noAdjustHandles="1" noChangeArrowheads="1" noChangeShapeType="1" noTextEdit="1"/>
              </p:cNvSpPr>
              <p:nvPr/>
            </p:nvSpPr>
            <p:spPr>
              <a:xfrm>
                <a:off x="2041596" y="3228208"/>
                <a:ext cx="556691" cy="461665"/>
              </a:xfrm>
              <a:prstGeom prst="rect">
                <a:avLst/>
              </a:prstGeom>
              <a:blipFill>
                <a:blip r:embed="rId3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E4155F7C-79CD-B844-801D-42A07178EED8}"/>
                  </a:ext>
                </a:extLst>
              </p:cNvPr>
              <p:cNvSpPr/>
              <p:nvPr/>
            </p:nvSpPr>
            <p:spPr>
              <a:xfrm>
                <a:off x="2009477" y="4531080"/>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CN" altLang="en-US" sz="2400" dirty="0"/>
              </a:p>
            </p:txBody>
          </p:sp>
        </mc:Choice>
        <mc:Fallback xmlns="">
          <p:sp>
            <p:nvSpPr>
              <p:cNvPr id="122" name="矩形 121">
                <a:extLst>
                  <a:ext uri="{FF2B5EF4-FFF2-40B4-BE49-F238E27FC236}">
                    <a16:creationId xmlns:a16="http://schemas.microsoft.com/office/drawing/2014/main" id="{E4155F7C-79CD-B844-801D-42A07178EED8}"/>
                  </a:ext>
                </a:extLst>
              </p:cNvPr>
              <p:cNvSpPr>
                <a:spLocks noRot="1" noChangeAspect="1" noMove="1" noResize="1" noEditPoints="1" noAdjustHandles="1" noChangeArrowheads="1" noChangeShapeType="1" noTextEdit="1"/>
              </p:cNvSpPr>
              <p:nvPr/>
            </p:nvSpPr>
            <p:spPr>
              <a:xfrm>
                <a:off x="2009477" y="4531080"/>
                <a:ext cx="556691" cy="461665"/>
              </a:xfrm>
              <a:prstGeom prst="rect">
                <a:avLst/>
              </a:prstGeom>
              <a:blipFill>
                <a:blip r:embed="rId31"/>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00B99416-00F5-B54E-8775-DB4C84F2C5A5}"/>
                  </a:ext>
                </a:extLst>
              </p:cNvPr>
              <p:cNvSpPr/>
              <p:nvPr/>
            </p:nvSpPr>
            <p:spPr>
              <a:xfrm>
                <a:off x="3123085" y="203713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123" name="矩形 122">
                <a:extLst>
                  <a:ext uri="{FF2B5EF4-FFF2-40B4-BE49-F238E27FC236}">
                    <a16:creationId xmlns:a16="http://schemas.microsoft.com/office/drawing/2014/main" id="{00B99416-00F5-B54E-8775-DB4C84F2C5A5}"/>
                  </a:ext>
                </a:extLst>
              </p:cNvPr>
              <p:cNvSpPr>
                <a:spLocks noRot="1" noChangeAspect="1" noMove="1" noResize="1" noEditPoints="1" noAdjustHandles="1" noChangeArrowheads="1" noChangeShapeType="1" noTextEdit="1"/>
              </p:cNvSpPr>
              <p:nvPr/>
            </p:nvSpPr>
            <p:spPr>
              <a:xfrm>
                <a:off x="3123085" y="2037139"/>
                <a:ext cx="885114" cy="47699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5EDCCB2E-15F3-1E43-A1A2-98BD7107CA50}"/>
                  </a:ext>
                </a:extLst>
              </p:cNvPr>
              <p:cNvSpPr/>
              <p:nvPr/>
            </p:nvSpPr>
            <p:spPr>
              <a:xfrm>
                <a:off x="3163103" y="334341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124" name="矩形 123">
                <a:extLst>
                  <a:ext uri="{FF2B5EF4-FFF2-40B4-BE49-F238E27FC236}">
                    <a16:creationId xmlns:a16="http://schemas.microsoft.com/office/drawing/2014/main" id="{5EDCCB2E-15F3-1E43-A1A2-98BD7107CA50}"/>
                  </a:ext>
                </a:extLst>
              </p:cNvPr>
              <p:cNvSpPr>
                <a:spLocks noRot="1" noChangeAspect="1" noMove="1" noResize="1" noEditPoints="1" noAdjustHandles="1" noChangeArrowheads="1" noChangeShapeType="1" noTextEdit="1"/>
              </p:cNvSpPr>
              <p:nvPr/>
            </p:nvSpPr>
            <p:spPr>
              <a:xfrm>
                <a:off x="3163103" y="3343419"/>
                <a:ext cx="885114" cy="47699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CDF6BC22-A59F-4047-AB58-1E5F08BFC0D8}"/>
                  </a:ext>
                </a:extLst>
              </p:cNvPr>
              <p:cNvSpPr/>
              <p:nvPr/>
            </p:nvSpPr>
            <p:spPr>
              <a:xfrm>
                <a:off x="3165731" y="4587507"/>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125" name="矩形 124">
                <a:extLst>
                  <a:ext uri="{FF2B5EF4-FFF2-40B4-BE49-F238E27FC236}">
                    <a16:creationId xmlns:a16="http://schemas.microsoft.com/office/drawing/2014/main" id="{CDF6BC22-A59F-4047-AB58-1E5F08BFC0D8}"/>
                  </a:ext>
                </a:extLst>
              </p:cNvPr>
              <p:cNvSpPr>
                <a:spLocks noRot="1" noChangeAspect="1" noMove="1" noResize="1" noEditPoints="1" noAdjustHandles="1" noChangeArrowheads="1" noChangeShapeType="1" noTextEdit="1"/>
              </p:cNvSpPr>
              <p:nvPr/>
            </p:nvSpPr>
            <p:spPr>
              <a:xfrm>
                <a:off x="3165731" y="4587507"/>
                <a:ext cx="885114" cy="47699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F18D86EE-0B3F-B146-A3F1-E1C98AF9ED95}"/>
                  </a:ext>
                </a:extLst>
              </p:cNvPr>
              <p:cNvSpPr/>
              <p:nvPr/>
            </p:nvSpPr>
            <p:spPr>
              <a:xfrm>
                <a:off x="4437826" y="2029715"/>
                <a:ext cx="530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i="1">
                              <a:solidFill>
                                <a:schemeClr val="bg1"/>
                              </a:solidFill>
                              <a:latin typeface="Cambria Math" panose="02040503050406030204" pitchFamily="18" charset="0"/>
                            </a:rPr>
                            <m:t>𝑧</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126" name="矩形 125">
                <a:extLst>
                  <a:ext uri="{FF2B5EF4-FFF2-40B4-BE49-F238E27FC236}">
                    <a16:creationId xmlns:a16="http://schemas.microsoft.com/office/drawing/2014/main" id="{F18D86EE-0B3F-B146-A3F1-E1C98AF9ED95}"/>
                  </a:ext>
                </a:extLst>
              </p:cNvPr>
              <p:cNvSpPr>
                <a:spLocks noRot="1" noChangeAspect="1" noMove="1" noResize="1" noEditPoints="1" noAdjustHandles="1" noChangeArrowheads="1" noChangeShapeType="1" noTextEdit="1"/>
              </p:cNvSpPr>
              <p:nvPr/>
            </p:nvSpPr>
            <p:spPr>
              <a:xfrm>
                <a:off x="4437826" y="2029715"/>
                <a:ext cx="530658" cy="461665"/>
              </a:xfrm>
              <a:prstGeom prst="rect">
                <a:avLst/>
              </a:prstGeom>
              <a:blipFill>
                <a:blip r:embed="rId3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35E85E7B-D989-5A4D-B404-C1B0345000E6}"/>
                  </a:ext>
                </a:extLst>
              </p:cNvPr>
              <p:cNvSpPr/>
              <p:nvPr/>
            </p:nvSpPr>
            <p:spPr>
              <a:xfrm>
                <a:off x="4417082" y="3294454"/>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127" name="矩形 126">
                <a:extLst>
                  <a:ext uri="{FF2B5EF4-FFF2-40B4-BE49-F238E27FC236}">
                    <a16:creationId xmlns:a16="http://schemas.microsoft.com/office/drawing/2014/main" id="{35E85E7B-D989-5A4D-B404-C1B0345000E6}"/>
                  </a:ext>
                </a:extLst>
              </p:cNvPr>
              <p:cNvSpPr>
                <a:spLocks noRot="1" noChangeAspect="1" noMove="1" noResize="1" noEditPoints="1" noAdjustHandles="1" noChangeArrowheads="1" noChangeShapeType="1" noTextEdit="1"/>
              </p:cNvSpPr>
              <p:nvPr/>
            </p:nvSpPr>
            <p:spPr>
              <a:xfrm>
                <a:off x="4417082" y="3294454"/>
                <a:ext cx="537776" cy="461665"/>
              </a:xfrm>
              <a:prstGeom prst="rect">
                <a:avLst/>
              </a:prstGeom>
              <a:blipFill>
                <a:blip r:embed="rId3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871C5F93-4644-2C40-B838-51ED14FF4B47}"/>
                  </a:ext>
                </a:extLst>
              </p:cNvPr>
              <p:cNvSpPr/>
              <p:nvPr/>
            </p:nvSpPr>
            <p:spPr>
              <a:xfrm>
                <a:off x="4414914" y="4531080"/>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128" name="矩形 127">
                <a:extLst>
                  <a:ext uri="{FF2B5EF4-FFF2-40B4-BE49-F238E27FC236}">
                    <a16:creationId xmlns:a16="http://schemas.microsoft.com/office/drawing/2014/main" id="{871C5F93-4644-2C40-B838-51ED14FF4B47}"/>
                  </a:ext>
                </a:extLst>
              </p:cNvPr>
              <p:cNvSpPr>
                <a:spLocks noRot="1" noChangeAspect="1" noMove="1" noResize="1" noEditPoints="1" noAdjustHandles="1" noChangeArrowheads="1" noChangeShapeType="1" noTextEdit="1"/>
              </p:cNvSpPr>
              <p:nvPr/>
            </p:nvSpPr>
            <p:spPr>
              <a:xfrm>
                <a:off x="4414914" y="4531080"/>
                <a:ext cx="537776" cy="461665"/>
              </a:xfrm>
              <a:prstGeom prst="rect">
                <a:avLst/>
              </a:prstGeom>
              <a:blipFill>
                <a:blip r:embed="rId3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E9916D6A-9120-1E43-B352-B6638C8745FF}"/>
                  </a:ext>
                </a:extLst>
              </p:cNvPr>
              <p:cNvSpPr/>
              <p:nvPr/>
            </p:nvSpPr>
            <p:spPr>
              <a:xfrm>
                <a:off x="10233770" y="2039479"/>
                <a:ext cx="5606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b="0" i="1" smtClean="0">
                              <a:solidFill>
                                <a:schemeClr val="bg1"/>
                              </a:solidFill>
                              <a:latin typeface="Cambria Math" panose="02040503050406030204" pitchFamily="18" charset="0"/>
                            </a:rPr>
                            <m:t>𝑎</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129" name="矩形 128">
                <a:extLst>
                  <a:ext uri="{FF2B5EF4-FFF2-40B4-BE49-F238E27FC236}">
                    <a16:creationId xmlns:a16="http://schemas.microsoft.com/office/drawing/2014/main" id="{E9916D6A-9120-1E43-B352-B6638C8745FF}"/>
                  </a:ext>
                </a:extLst>
              </p:cNvPr>
              <p:cNvSpPr>
                <a:spLocks noRot="1" noChangeAspect="1" noMove="1" noResize="1" noEditPoints="1" noAdjustHandles="1" noChangeArrowheads="1" noChangeShapeType="1" noTextEdit="1"/>
              </p:cNvSpPr>
              <p:nvPr/>
            </p:nvSpPr>
            <p:spPr>
              <a:xfrm>
                <a:off x="10233770" y="2039479"/>
                <a:ext cx="560602" cy="461665"/>
              </a:xfrm>
              <a:prstGeom prst="rect">
                <a:avLst/>
              </a:prstGeom>
              <a:blipFill>
                <a:blip r:embed="rId38"/>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F3AF766B-6C38-3848-88E7-81B5D92FAE22}"/>
                  </a:ext>
                </a:extLst>
              </p:cNvPr>
              <p:cNvSpPr/>
              <p:nvPr/>
            </p:nvSpPr>
            <p:spPr>
              <a:xfrm>
                <a:off x="10230773" y="3328524"/>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130" name="矩形 129">
                <a:extLst>
                  <a:ext uri="{FF2B5EF4-FFF2-40B4-BE49-F238E27FC236}">
                    <a16:creationId xmlns:a16="http://schemas.microsoft.com/office/drawing/2014/main" id="{F3AF766B-6C38-3848-88E7-81B5D92FAE22}"/>
                  </a:ext>
                </a:extLst>
              </p:cNvPr>
              <p:cNvSpPr>
                <a:spLocks noRot="1" noChangeAspect="1" noMove="1" noResize="1" noEditPoints="1" noAdjustHandles="1" noChangeArrowheads="1" noChangeShapeType="1" noTextEdit="1"/>
              </p:cNvSpPr>
              <p:nvPr/>
            </p:nvSpPr>
            <p:spPr>
              <a:xfrm>
                <a:off x="10230773" y="3328524"/>
                <a:ext cx="567720" cy="461665"/>
              </a:xfrm>
              <a:prstGeom prst="rect">
                <a:avLst/>
              </a:prstGeom>
              <a:blipFill>
                <a:blip r:embed="rId3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B7AE5D6D-F81C-3240-83C5-7BC18662A448}"/>
                  </a:ext>
                </a:extLst>
              </p:cNvPr>
              <p:cNvSpPr/>
              <p:nvPr/>
            </p:nvSpPr>
            <p:spPr>
              <a:xfrm>
                <a:off x="10228543" y="4558283"/>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panose="02040503050406030204" pitchFamily="18"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131" name="矩形 130">
                <a:extLst>
                  <a:ext uri="{FF2B5EF4-FFF2-40B4-BE49-F238E27FC236}">
                    <a16:creationId xmlns:a16="http://schemas.microsoft.com/office/drawing/2014/main" id="{B7AE5D6D-F81C-3240-83C5-7BC18662A448}"/>
                  </a:ext>
                </a:extLst>
              </p:cNvPr>
              <p:cNvSpPr>
                <a:spLocks noRot="1" noChangeAspect="1" noMove="1" noResize="1" noEditPoints="1" noAdjustHandles="1" noChangeArrowheads="1" noChangeShapeType="1" noTextEdit="1"/>
              </p:cNvSpPr>
              <p:nvPr/>
            </p:nvSpPr>
            <p:spPr>
              <a:xfrm>
                <a:off x="10228543" y="4558283"/>
                <a:ext cx="567720" cy="461665"/>
              </a:xfrm>
              <a:prstGeom prst="rect">
                <a:avLst/>
              </a:prstGeom>
              <a:blipFill>
                <a:blip r:embed="rId40"/>
                <a:stretch>
                  <a:fillRect/>
                </a:stretch>
              </a:blipFill>
            </p:spPr>
            <p:txBody>
              <a:bodyPr/>
              <a:lstStyle/>
              <a:p>
                <a:r>
                  <a:rPr lang="zh-CN" altLang="en-US">
                    <a:noFill/>
                  </a:rPr>
                  <a:t> </a:t>
                </a:r>
              </a:p>
            </p:txBody>
          </p:sp>
        </mc:Fallback>
      </mc:AlternateContent>
      <p:sp>
        <p:nvSpPr>
          <p:cNvPr id="135" name="箭號: 彎曲 76">
            <a:extLst>
              <a:ext uri="{FF2B5EF4-FFF2-40B4-BE49-F238E27FC236}">
                <a16:creationId xmlns:a16="http://schemas.microsoft.com/office/drawing/2014/main" id="{1DD2D701-DE9E-CB4B-A3C7-981B90BD19F7}"/>
              </a:ext>
            </a:extLst>
          </p:cNvPr>
          <p:cNvSpPr/>
          <p:nvPr/>
        </p:nvSpPr>
        <p:spPr>
          <a:xfrm flipV="1">
            <a:off x="4553721" y="5462510"/>
            <a:ext cx="1326742" cy="842923"/>
          </a:xfrm>
          <a:prstGeom prst="bentArrow">
            <a:avLst/>
          </a:prstGeom>
          <a:no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E3EB9FB2-5821-164D-A045-02F775A01133}"/>
                  </a:ext>
                </a:extLst>
              </p:cNvPr>
              <p:cNvSpPr/>
              <p:nvPr/>
            </p:nvSpPr>
            <p:spPr>
              <a:xfrm>
                <a:off x="5931263" y="5575296"/>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137" name="矩形 136">
                <a:extLst>
                  <a:ext uri="{FF2B5EF4-FFF2-40B4-BE49-F238E27FC236}">
                    <a16:creationId xmlns:a16="http://schemas.microsoft.com/office/drawing/2014/main" id="{E3EB9FB2-5821-164D-A045-02F775A01133}"/>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41"/>
                <a:stretch>
                  <a:fillRect l="-1428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E9DEF033-4067-8048-B85E-379848E9230D}"/>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138" name="矩形 137">
                <a:extLst>
                  <a:ext uri="{FF2B5EF4-FFF2-40B4-BE49-F238E27FC236}">
                    <a16:creationId xmlns:a16="http://schemas.microsoft.com/office/drawing/2014/main" id="{E9DEF033-4067-8048-B85E-379848E9230D}"/>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42"/>
                <a:stretch>
                  <a:fillRect l="-3226"/>
                </a:stretch>
              </a:blipFill>
            </p:spPr>
            <p:txBody>
              <a:bodyPr/>
              <a:lstStyle/>
              <a:p>
                <a:r>
                  <a:rPr lang="zh-CN" altLang="en-US">
                    <a:noFill/>
                  </a:rPr>
                  <a:t> </a:t>
                </a:r>
              </a:p>
            </p:txBody>
          </p:sp>
        </mc:Fallback>
      </mc:AlternateContent>
      <p:cxnSp>
        <p:nvCxnSpPr>
          <p:cNvPr id="139" name="直線單箭頭接點 67">
            <a:extLst>
              <a:ext uri="{FF2B5EF4-FFF2-40B4-BE49-F238E27FC236}">
                <a16:creationId xmlns:a16="http://schemas.microsoft.com/office/drawing/2014/main" id="{354ED2F0-81CF-E646-904B-86BE6631F2C5}"/>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07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Batch Normalization </a:t>
            </a:r>
            <a:endParaRPr kumimoji="1" lang="zh-CN" altLang="en-US" dirty="0"/>
          </a:p>
        </p:txBody>
      </p:sp>
      <p:pic>
        <p:nvPicPr>
          <p:cNvPr id="4" name="内容占位符 3"/>
          <p:cNvPicPr>
            <a:picLocks noGrp="1" noChangeAspect="1"/>
          </p:cNvPicPr>
          <p:nvPr>
            <p:ph sz="quarter" idx="10"/>
          </p:nvPr>
        </p:nvPicPr>
        <p:blipFill>
          <a:blip r:embed="rId2"/>
          <a:stretch>
            <a:fillRect/>
          </a:stretch>
        </p:blipFill>
        <p:spPr>
          <a:xfrm>
            <a:off x="0" y="916402"/>
            <a:ext cx="6221186" cy="5047020"/>
          </a:xfrm>
          <a:prstGeom prst="rect">
            <a:avLst/>
          </a:prstGeom>
        </p:spPr>
      </p:pic>
      <p:sp>
        <p:nvSpPr>
          <p:cNvPr id="5" name="文本框 4">
            <a:extLst>
              <a:ext uri="{FF2B5EF4-FFF2-40B4-BE49-F238E27FC236}">
                <a16:creationId xmlns:a16="http://schemas.microsoft.com/office/drawing/2014/main" id="{FE4939E3-9FFC-1532-34B7-1ABFE066CBCE}"/>
              </a:ext>
            </a:extLst>
          </p:cNvPr>
          <p:cNvSpPr txBox="1"/>
          <p:nvPr/>
        </p:nvSpPr>
        <p:spPr>
          <a:xfrm>
            <a:off x="6596742" y="1454753"/>
            <a:ext cx="6221185" cy="3970318"/>
          </a:xfrm>
          <a:prstGeom prst="rect">
            <a:avLst/>
          </a:prstGeom>
          <a:noFill/>
        </p:spPr>
        <p:txBody>
          <a:bodyPr wrap="square">
            <a:spAutoFit/>
          </a:bodyPr>
          <a:lstStyle/>
          <a:p>
            <a:r>
              <a:rPr lang="en" altLang="zh-CN" b="0" i="1" dirty="0">
                <a:solidFill>
                  <a:srgbClr val="408080"/>
                </a:solidFill>
                <a:effectLst/>
                <a:latin typeface="Courier New" panose="02070309020205020404" pitchFamily="49" charset="0"/>
              </a:rPr>
              <a:t># BN model</a:t>
            </a:r>
            <a:r>
              <a:rPr lang="en" altLang="zh-CN" b="0" i="0" dirty="0">
                <a:effectLst/>
                <a:latin typeface="Courier New" panose="02070309020205020404" pitchFamily="49" charset="0"/>
              </a:rPr>
              <a:t> </a:t>
            </a:r>
            <a:r>
              <a:rPr lang="en" altLang="zh-CN" b="0" i="0" dirty="0" err="1">
                <a:effectLst/>
                <a:latin typeface="Courier New" panose="02070309020205020404" pitchFamily="49" charset="0"/>
              </a:rPr>
              <a:t>bn_model</a:t>
            </a:r>
            <a:r>
              <a:rPr lang="en" altLang="zh-CN" b="0" i="0" dirty="0">
                <a:effectLst/>
                <a:latin typeface="Courier New" panose="02070309020205020404" pitchFamily="49" charset="0"/>
              </a:rPr>
              <a:t> = </a:t>
            </a:r>
            <a:r>
              <a:rPr lang="en" altLang="zh-CN" b="0" i="0" dirty="0" err="1">
                <a:effectLst/>
                <a:latin typeface="Courier New" panose="02070309020205020404" pitchFamily="49" charset="0"/>
              </a:rPr>
              <a:t>nn.Sequential</a:t>
            </a:r>
            <a:r>
              <a:rPr lang="en" altLang="zh-CN" b="0" i="0" dirty="0">
                <a:effectLst/>
                <a:latin typeface="Courier New" panose="02070309020205020404" pitchFamily="49" charset="0"/>
              </a:rPr>
              <a:t>(</a:t>
            </a:r>
          </a:p>
          <a:p>
            <a:r>
              <a:rPr lang="en" altLang="zh-CN" b="0" i="0" dirty="0" err="1">
                <a:effectLst/>
                <a:latin typeface="Courier New" panose="02070309020205020404" pitchFamily="49" charset="0"/>
              </a:rPr>
              <a:t>nn.Linear</a:t>
            </a:r>
            <a:r>
              <a:rPr lang="en" altLang="zh-CN" b="0" i="0" dirty="0">
                <a:effectLst/>
                <a:latin typeface="Courier New" panose="02070309020205020404" pitchFamily="49" charset="0"/>
              </a:rPr>
              <a:t>(input_size,</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 </a:t>
            </a:r>
            <a:r>
              <a:rPr lang="en" altLang="zh-CN" b="0" i="1" dirty="0">
                <a:solidFill>
                  <a:srgbClr val="408080"/>
                </a:solidFill>
                <a:effectLst/>
                <a:latin typeface="Courier New" panose="02070309020205020404" pitchFamily="49" charset="0"/>
              </a:rPr>
              <a:t>#1</a:t>
            </a:r>
            <a:r>
              <a:rPr lang="en" altLang="zh-CN" b="0" i="0" dirty="0">
                <a:effectLst/>
                <a:latin typeface="Courier New" panose="02070309020205020404" pitchFamily="49" charset="0"/>
              </a:rPr>
              <a:t> </a:t>
            </a:r>
            <a:r>
              <a:rPr lang="en" altLang="zh-CN" b="1" i="0" dirty="0">
                <a:solidFill>
                  <a:srgbClr val="C00000"/>
                </a:solidFill>
                <a:effectLst/>
                <a:latin typeface="Courier New" panose="02070309020205020404" pitchFamily="49" charset="0"/>
              </a:rPr>
              <a:t>myBatchNorm2d</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 </a:t>
            </a:r>
          </a:p>
          <a:p>
            <a:r>
              <a:rPr lang="en" altLang="zh-CN" b="0" i="0" dirty="0" err="1">
                <a:effectLst/>
                <a:latin typeface="Courier New" panose="02070309020205020404" pitchFamily="49" charset="0"/>
              </a:rPr>
              <a:t>nn.Sigmoid</a:t>
            </a:r>
            <a:r>
              <a:rPr lang="en" altLang="zh-CN" b="0" i="0" dirty="0">
                <a:effectLst/>
                <a:latin typeface="Courier New" panose="02070309020205020404" pitchFamily="49" charset="0"/>
              </a:rPr>
              <a:t>(), </a:t>
            </a:r>
          </a:p>
          <a:p>
            <a:endParaRPr lang="en" altLang="zh-CN" dirty="0">
              <a:latin typeface="Courier New" panose="02070309020205020404" pitchFamily="49" charset="0"/>
            </a:endParaRPr>
          </a:p>
          <a:p>
            <a:r>
              <a:rPr lang="en" altLang="zh-CN" b="0" i="0" dirty="0" err="1">
                <a:effectLst/>
                <a:latin typeface="Courier New" panose="02070309020205020404" pitchFamily="49" charset="0"/>
              </a:rPr>
              <a:t>nn.Linear</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 </a:t>
            </a:r>
            <a:r>
              <a:rPr lang="en" altLang="zh-CN" b="0" i="1" dirty="0">
                <a:solidFill>
                  <a:srgbClr val="408080"/>
                </a:solidFill>
                <a:effectLst/>
                <a:latin typeface="Courier New" panose="02070309020205020404" pitchFamily="49" charset="0"/>
              </a:rPr>
              <a:t>#2</a:t>
            </a:r>
            <a:r>
              <a:rPr lang="en" altLang="zh-CN" b="0" i="0" dirty="0">
                <a:effectLst/>
                <a:latin typeface="Courier New" panose="02070309020205020404" pitchFamily="49" charset="0"/>
              </a:rPr>
              <a:t> </a:t>
            </a:r>
          </a:p>
          <a:p>
            <a:r>
              <a:rPr lang="en" altLang="zh-CN" b="1" i="0" dirty="0">
                <a:solidFill>
                  <a:srgbClr val="C00000"/>
                </a:solidFill>
                <a:effectLst/>
                <a:latin typeface="Courier New" panose="02070309020205020404" pitchFamily="49" charset="0"/>
              </a:rPr>
              <a:t>myBatchNorm2d</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 </a:t>
            </a:r>
          </a:p>
          <a:p>
            <a:r>
              <a:rPr lang="en" altLang="zh-CN" b="0" i="0" dirty="0" err="1">
                <a:effectLst/>
                <a:latin typeface="Courier New" panose="02070309020205020404" pitchFamily="49" charset="0"/>
              </a:rPr>
              <a:t>nn.Sigmoid</a:t>
            </a:r>
            <a:r>
              <a:rPr lang="en" altLang="zh-CN" b="0" i="0" dirty="0">
                <a:effectLst/>
                <a:latin typeface="Courier New" panose="02070309020205020404" pitchFamily="49" charset="0"/>
              </a:rPr>
              <a:t>(), </a:t>
            </a:r>
          </a:p>
          <a:p>
            <a:endParaRPr lang="en" altLang="zh-CN" dirty="0">
              <a:latin typeface="Courier New" panose="02070309020205020404" pitchFamily="49" charset="0"/>
            </a:endParaRPr>
          </a:p>
          <a:p>
            <a:r>
              <a:rPr lang="en" altLang="zh-CN" b="0" i="0" dirty="0" err="1">
                <a:effectLst/>
                <a:latin typeface="Courier New" panose="02070309020205020404" pitchFamily="49" charset="0"/>
              </a:rPr>
              <a:t>nn.Linear</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 </a:t>
            </a:r>
            <a:r>
              <a:rPr lang="en" altLang="zh-CN" b="0" i="1" dirty="0">
                <a:solidFill>
                  <a:srgbClr val="408080"/>
                </a:solidFill>
                <a:effectLst/>
                <a:latin typeface="Courier New" panose="02070309020205020404" pitchFamily="49" charset="0"/>
              </a:rPr>
              <a:t>#3</a:t>
            </a:r>
            <a:r>
              <a:rPr lang="en" altLang="zh-CN" b="0" i="0" dirty="0">
                <a:effectLst/>
                <a:latin typeface="Courier New" panose="02070309020205020404" pitchFamily="49" charset="0"/>
              </a:rPr>
              <a:t> </a:t>
            </a:r>
          </a:p>
          <a:p>
            <a:r>
              <a:rPr lang="en" altLang="zh-CN" b="1" i="0" dirty="0">
                <a:solidFill>
                  <a:srgbClr val="C00000"/>
                </a:solidFill>
                <a:effectLst/>
                <a:latin typeface="Courier New" panose="02070309020205020404" pitchFamily="49" charset="0"/>
              </a:rPr>
              <a:t>myBatchNorm2d</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 </a:t>
            </a:r>
          </a:p>
          <a:p>
            <a:r>
              <a:rPr lang="en" altLang="zh-CN" b="0" i="0" dirty="0" err="1">
                <a:effectLst/>
                <a:latin typeface="Courier New" panose="02070309020205020404" pitchFamily="49" charset="0"/>
              </a:rPr>
              <a:t>nn.Sigmoid</a:t>
            </a:r>
            <a:r>
              <a:rPr lang="en" altLang="zh-CN" b="0" i="0" dirty="0">
                <a:effectLst/>
                <a:latin typeface="Courier New" panose="02070309020205020404" pitchFamily="49" charset="0"/>
              </a:rPr>
              <a:t>(), </a:t>
            </a:r>
          </a:p>
          <a:p>
            <a:endParaRPr lang="en" altLang="zh-CN" b="0" i="0" dirty="0">
              <a:effectLst/>
              <a:latin typeface="Courier New" panose="02070309020205020404" pitchFamily="49" charset="0"/>
            </a:endParaRPr>
          </a:p>
          <a:p>
            <a:r>
              <a:rPr lang="en" altLang="zh-CN" b="0" i="0" dirty="0" err="1">
                <a:effectLst/>
                <a:latin typeface="Courier New" panose="02070309020205020404" pitchFamily="49" charset="0"/>
              </a:rPr>
              <a:t>nn.Linear</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100</a:t>
            </a:r>
            <a:r>
              <a:rPr lang="en" altLang="zh-CN" b="0" i="0" dirty="0">
                <a:effectLst/>
                <a:latin typeface="Courier New" panose="02070309020205020404" pitchFamily="49" charset="0"/>
              </a:rPr>
              <a:t>,</a:t>
            </a:r>
            <a:r>
              <a:rPr lang="en" altLang="zh-CN" b="0" i="0" dirty="0">
                <a:solidFill>
                  <a:srgbClr val="AA5D00"/>
                </a:solidFill>
                <a:effectLst/>
                <a:latin typeface="Courier New" panose="02070309020205020404" pitchFamily="49" charset="0"/>
              </a:rPr>
              <a:t>10</a:t>
            </a:r>
            <a:r>
              <a:rPr lang="en" altLang="zh-CN" b="0" i="0" dirty="0">
                <a:effectLst/>
                <a:latin typeface="Courier New" panose="02070309020205020404" pitchFamily="49" charset="0"/>
              </a:rPr>
              <a:t>) </a:t>
            </a:r>
            <a:r>
              <a:rPr lang="en" altLang="zh-CN" b="0" i="1" dirty="0">
                <a:solidFill>
                  <a:srgbClr val="408080"/>
                </a:solidFill>
                <a:effectLst/>
                <a:latin typeface="Courier New" panose="02070309020205020404" pitchFamily="49" charset="0"/>
              </a:rPr>
              <a:t># out</a:t>
            </a:r>
            <a:r>
              <a:rPr lang="en" altLang="zh-CN" b="0" i="0" dirty="0">
                <a:effectLst/>
                <a:latin typeface="Courier New" panose="02070309020205020404" pitchFamily="49" charset="0"/>
              </a:rPr>
              <a:t> )</a:t>
            </a:r>
            <a:endParaRPr lang="zh-CN" altLang="en-US" dirty="0"/>
          </a:p>
        </p:txBody>
      </p:sp>
    </p:spTree>
    <p:extLst>
      <p:ext uri="{BB962C8B-B14F-4D97-AF65-F5344CB8AC3E}">
        <p14:creationId xmlns:p14="http://schemas.microsoft.com/office/powerpoint/2010/main" val="1281640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F0AF531-7523-4305-B27B-65E2C2777EEE}"/>
                  </a:ext>
                </a:extLst>
              </p:cNvPr>
              <p:cNvSpPr>
                <a:spLocks noGrp="1"/>
              </p:cNvSpPr>
              <p:nvPr>
                <p:ph sz="quarter" idx="10"/>
              </p:nvPr>
            </p:nvSpPr>
            <p:spPr/>
            <p:txBody>
              <a:bodyPr>
                <a:normAutofit/>
              </a:bodyPr>
              <a:lstStyle/>
              <a:p>
                <a:r>
                  <a:rPr lang="zh-TW" altLang="en-US" dirty="0"/>
                  <a:t>测试</a:t>
                </a:r>
                <a:endParaRPr lang="en-US" altLang="zh-TW" dirty="0"/>
              </a:p>
              <a:p>
                <a:endParaRPr lang="en-US" altLang="zh-TW" dirty="0"/>
              </a:p>
              <a:p>
                <a:endParaRPr lang="en-US" altLang="zh-TW" dirty="0"/>
              </a:p>
              <a:p>
                <a:endParaRPr lang="en-US" altLang="zh-TW" dirty="0"/>
              </a:p>
              <a:p>
                <a:r>
                  <a:rPr lang="zh-TW" altLang="en-US" dirty="0"/>
                  <a:t>测试时没有</a:t>
                </a:r>
                <a:r>
                  <a:rPr lang="en-US" altLang="zh-TW" dirty="0"/>
                  <a:t>batch</a:t>
                </a:r>
              </a:p>
              <a:p>
                <a:r>
                  <a:rPr lang="zh-TW" altLang="en-US" dirty="0"/>
                  <a:t>理想的解决方案</a:t>
                </a:r>
                <a:r>
                  <a:rPr lang="zh-CN" altLang="en-US" dirty="0"/>
                  <a:t>：在整个训练集上计算</a:t>
                </a:r>
                <a14:m>
                  <m:oMath xmlns:m="http://schemas.openxmlformats.org/officeDocument/2006/math">
                    <m:r>
                      <a:rPr lang="zh-TW" altLang="en-US" i="1">
                        <a:latin typeface="Cambria Math" panose="02040503050406030204" pitchFamily="18" charset="0"/>
                      </a:rPr>
                      <m:t>𝜇</m:t>
                    </m:r>
                  </m:oMath>
                </a14:m>
                <a:r>
                  <a:rPr lang="en-US" altLang="zh-TW"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i="1">
                        <a:latin typeface="Cambria Math" panose="02040503050406030204" pitchFamily="18" charset="0"/>
                      </a:rPr>
                      <m:t>𝜎</m:t>
                    </m:r>
                  </m:oMath>
                </a14:m>
                <a:endParaRPr lang="en-US" altLang="zh-TW" dirty="0"/>
              </a:p>
              <a:p>
                <a:r>
                  <a:rPr lang="zh-TW" altLang="en-US" dirty="0"/>
                  <a:t>现实的方案</a:t>
                </a:r>
                <a:r>
                  <a:rPr lang="zh-CN" altLang="en-US" dirty="0"/>
                  <a:t>：在训练时计算每个</a:t>
                </a:r>
                <a:r>
                  <a:rPr lang="en-US" altLang="zh-CN" dirty="0"/>
                  <a:t>batch</a:t>
                </a:r>
                <a:r>
                  <a:rPr lang="zh-CN" altLang="en-US" dirty="0"/>
                  <a:t>的</a:t>
                </a:r>
                <a14:m>
                  <m:oMath xmlns:m="http://schemas.openxmlformats.org/officeDocument/2006/math">
                    <m:r>
                      <a:rPr lang="zh-TW" altLang="en-US" i="1">
                        <a:latin typeface="Cambria Math" panose="02040503050406030204" pitchFamily="18" charset="0"/>
                      </a:rPr>
                      <m:t>𝜇</m:t>
                    </m:r>
                  </m:oMath>
                </a14:m>
                <a:r>
                  <a:rPr lang="en-US" altLang="zh-TW"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i="1">
                        <a:latin typeface="Cambria Math" panose="02040503050406030204" pitchFamily="18" charset="0"/>
                      </a:rPr>
                      <m:t>𝜎</m:t>
                    </m:r>
                  </m:oMath>
                </a14:m>
                <a:r>
                  <a:rPr lang="zh-TW" altLang="en-US" dirty="0"/>
                  <a:t>移动平均</a:t>
                </a:r>
              </a:p>
            </p:txBody>
          </p:sp>
        </mc:Choice>
        <mc:Fallback xmlns="">
          <p:sp>
            <p:nvSpPr>
              <p:cNvPr id="3" name="內容版面配置區 2">
                <a:extLst>
                  <a:ext uri="{FF2B5EF4-FFF2-40B4-BE49-F238E27FC236}">
                    <a16:creationId xmlns:a16="http://schemas.microsoft.com/office/drawing/2014/main" id="{CF0AF531-7523-4305-B27B-65E2C2777EEE}"/>
                  </a:ext>
                </a:extLst>
              </p:cNvPr>
              <p:cNvSpPr>
                <a:spLocks noGrp="1" noRot="1" noChangeAspect="1" noMove="1" noResize="1" noEditPoints="1" noAdjustHandles="1" noChangeArrowheads="1" noChangeShapeType="1" noTextEdit="1"/>
              </p:cNvSpPr>
              <p:nvPr>
                <p:ph sz="quarter" idx="10"/>
              </p:nvPr>
            </p:nvSpPr>
            <p:spPr>
              <a:blipFill>
                <a:blip r:embed="rId3"/>
                <a:stretch>
                  <a:fillRect l="-943"/>
                </a:stretch>
              </a:blipFill>
            </p:spPr>
            <p:txBody>
              <a:bodyPr/>
              <a:lstStyle/>
              <a:p>
                <a:r>
                  <a:rPr lang="zh-CN" altLang="en-US">
                    <a:noFill/>
                  </a:rPr>
                  <a:t> </a:t>
                </a:r>
              </a:p>
            </p:txBody>
          </p:sp>
        </mc:Fallback>
      </mc:AlternateContent>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p:cxnSp>
        <p:nvCxnSpPr>
          <p:cNvPr id="16" name="直線單箭頭接點 15">
            <a:extLst>
              <a:ext uri="{FF2B5EF4-FFF2-40B4-BE49-F238E27FC236}">
                <a16:creationId xmlns:a16="http://schemas.microsoft.com/office/drawing/2014/main" id="{4F8CFB36-D193-4DF8-BC56-291203C4BAE3}"/>
              </a:ext>
            </a:extLst>
          </p:cNvPr>
          <p:cNvCxnSpPr/>
          <p:nvPr/>
        </p:nvCxnSpPr>
        <p:spPr>
          <a:xfrm>
            <a:off x="4042426" y="165480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FD5DD5BA-BF1B-494F-9DF1-ACE836411AD1}"/>
                  </a:ext>
                </a:extLst>
              </p:cNvPr>
              <p:cNvSpPr/>
              <p:nvPr/>
            </p:nvSpPr>
            <p:spPr>
              <a:xfrm>
                <a:off x="2137172" y="1207126"/>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𝑥</m:t>
                      </m:r>
                    </m:oMath>
                  </m:oMathPara>
                </a14:m>
                <a:endParaRPr lang="zh-TW" altLang="en-US" sz="2400" dirty="0">
                  <a:solidFill>
                    <a:schemeClr val="tx1"/>
                  </a:solidFill>
                </a:endParaRPr>
              </a:p>
            </p:txBody>
          </p:sp>
        </mc:Choice>
        <mc:Fallback xmlns="">
          <p:sp>
            <p:nvSpPr>
              <p:cNvPr id="17" name="矩形 16">
                <a:extLst>
                  <a:ext uri="{FF2B5EF4-FFF2-40B4-BE49-F238E27FC236}">
                    <a16:creationId xmlns:a16="http://schemas.microsoft.com/office/drawing/2014/main" id="{FD5DD5BA-BF1B-494F-9DF1-ACE836411AD1}"/>
                  </a:ext>
                </a:extLst>
              </p:cNvPr>
              <p:cNvSpPr>
                <a:spLocks noRot="1" noChangeAspect="1" noMove="1" noResize="1" noEditPoints="1" noAdjustHandles="1" noChangeArrowheads="1" noChangeShapeType="1" noTextEdit="1"/>
              </p:cNvSpPr>
              <p:nvPr/>
            </p:nvSpPr>
            <p:spPr>
              <a:xfrm>
                <a:off x="2137172" y="1207126"/>
                <a:ext cx="361950" cy="901700"/>
              </a:xfrm>
              <a:prstGeom prst="rect">
                <a:avLst/>
              </a:prstGeom>
              <a:blipFill>
                <a:blip r:embed="rId4"/>
                <a:stretch>
                  <a:fillRect l="-34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FC2B9E8-E8DE-4550-AD09-F8458A1D4E4D}"/>
                  </a:ext>
                </a:extLst>
              </p:cNvPr>
              <p:cNvSpPr/>
              <p:nvPr/>
            </p:nvSpPr>
            <p:spPr>
              <a:xfrm>
                <a:off x="2899426" y="120712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1" i="1" smtClean="0">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18" name="矩形 17">
                <a:extLst>
                  <a:ext uri="{FF2B5EF4-FFF2-40B4-BE49-F238E27FC236}">
                    <a16:creationId xmlns:a16="http://schemas.microsoft.com/office/drawing/2014/main" id="{9FC2B9E8-E8DE-4550-AD09-F8458A1D4E4D}"/>
                  </a:ext>
                </a:extLst>
              </p:cNvPr>
              <p:cNvSpPr>
                <a:spLocks noRot="1" noChangeAspect="1" noMove="1" noResize="1" noEditPoints="1" noAdjustHandles="1" noChangeArrowheads="1" noChangeShapeType="1" noTextEdit="1"/>
              </p:cNvSpPr>
              <p:nvPr/>
            </p:nvSpPr>
            <p:spPr>
              <a:xfrm>
                <a:off x="2899426" y="1207126"/>
                <a:ext cx="1308100" cy="9017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CF5FC29-0922-493F-8630-228937CCE508}"/>
                  </a:ext>
                </a:extLst>
              </p:cNvPr>
              <p:cNvSpPr/>
              <p:nvPr/>
            </p:nvSpPr>
            <p:spPr>
              <a:xfrm>
                <a:off x="4486926" y="120712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9" name="矩形 18">
                <a:extLst>
                  <a:ext uri="{FF2B5EF4-FFF2-40B4-BE49-F238E27FC236}">
                    <a16:creationId xmlns:a16="http://schemas.microsoft.com/office/drawing/2014/main" id="{8CF5FC29-0922-493F-8630-228937CCE508}"/>
                  </a:ext>
                </a:extLst>
              </p:cNvPr>
              <p:cNvSpPr>
                <a:spLocks noRot="1" noChangeAspect="1" noMove="1" noResize="1" noEditPoints="1" noAdjustHandles="1" noChangeArrowheads="1" noChangeShapeType="1" noTextEdit="1"/>
              </p:cNvSpPr>
              <p:nvPr/>
            </p:nvSpPr>
            <p:spPr>
              <a:xfrm>
                <a:off x="4486926" y="1207126"/>
                <a:ext cx="361950" cy="901700"/>
              </a:xfrm>
              <a:prstGeom prst="rect">
                <a:avLst/>
              </a:prstGeom>
              <a:blipFill>
                <a:blip r:embed="rId6"/>
                <a:stretch>
                  <a:fillRect/>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id="{564EEBF9-FCD0-43B0-B9B7-10B5C912A277}"/>
              </a:ext>
            </a:extLst>
          </p:cNvPr>
          <p:cNvCxnSpPr/>
          <p:nvPr/>
        </p:nvCxnSpPr>
        <p:spPr>
          <a:xfrm>
            <a:off x="2467626" y="1638926"/>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1B16270-6819-40F3-B473-5240D783EF9F}"/>
                  </a:ext>
                </a:extLst>
              </p:cNvPr>
              <p:cNvSpPr/>
              <p:nvPr/>
            </p:nvSpPr>
            <p:spPr>
              <a:xfrm>
                <a:off x="10247931" y="115241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1" name="矩形 20">
                <a:extLst>
                  <a:ext uri="{FF2B5EF4-FFF2-40B4-BE49-F238E27FC236}">
                    <a16:creationId xmlns:a16="http://schemas.microsoft.com/office/drawing/2014/main" id="{01B16270-6819-40F3-B473-5240D783EF9F}"/>
                  </a:ext>
                </a:extLst>
              </p:cNvPr>
              <p:cNvSpPr>
                <a:spLocks noRot="1" noChangeAspect="1" noMove="1" noResize="1" noEditPoints="1" noAdjustHandles="1" noChangeArrowheads="1" noChangeShapeType="1" noTextEdit="1"/>
              </p:cNvSpPr>
              <p:nvPr/>
            </p:nvSpPr>
            <p:spPr>
              <a:xfrm>
                <a:off x="10247931" y="1152415"/>
                <a:ext cx="361950" cy="9017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52EF493-1F3B-4975-9A9B-1DBB8FD66488}"/>
                  </a:ext>
                </a:extLst>
              </p:cNvPr>
              <p:cNvSpPr/>
              <p:nvPr/>
            </p:nvSpPr>
            <p:spPr>
              <a:xfrm>
                <a:off x="7091003" y="118384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2" name="矩形 21">
                <a:extLst>
                  <a:ext uri="{FF2B5EF4-FFF2-40B4-BE49-F238E27FC236}">
                    <a16:creationId xmlns:a16="http://schemas.microsoft.com/office/drawing/2014/main" id="{252EF493-1F3B-4975-9A9B-1DBB8FD66488}"/>
                  </a:ext>
                </a:extLst>
              </p:cNvPr>
              <p:cNvSpPr>
                <a:spLocks noRot="1" noChangeAspect="1" noMove="1" noResize="1" noEditPoints="1" noAdjustHandles="1" noChangeArrowheads="1" noChangeShapeType="1" noTextEdit="1"/>
              </p:cNvSpPr>
              <p:nvPr/>
            </p:nvSpPr>
            <p:spPr>
              <a:xfrm>
                <a:off x="7091003" y="1183842"/>
                <a:ext cx="361950" cy="901700"/>
              </a:xfrm>
              <a:prstGeom prst="rect">
                <a:avLst/>
              </a:prstGeom>
              <a:blipFill>
                <a:blip r:embed="rId8"/>
                <a:stretch>
                  <a:fillRect/>
                </a:stretch>
              </a:blipFill>
            </p:spPr>
            <p:txBody>
              <a:bodyPr/>
              <a:lstStyle/>
              <a:p>
                <a:r>
                  <a:rPr lang="zh-CN" altLang="en-US">
                    <a:noFill/>
                  </a:rPr>
                  <a:t> </a:t>
                </a:r>
              </a:p>
            </p:txBody>
          </p:sp>
        </mc:Fallback>
      </mc:AlternateContent>
      <p:cxnSp>
        <p:nvCxnSpPr>
          <p:cNvPr id="23" name="直線單箭頭接點 22">
            <a:extLst>
              <a:ext uri="{FF2B5EF4-FFF2-40B4-BE49-F238E27FC236}">
                <a16:creationId xmlns:a16="http://schemas.microsoft.com/office/drawing/2014/main" id="{5154996C-82CF-47F8-9BA5-365574067B3F}"/>
              </a:ext>
            </a:extLst>
          </p:cNvPr>
          <p:cNvCxnSpPr>
            <a:cxnSpLocks/>
          </p:cNvCxnSpPr>
          <p:nvPr/>
        </p:nvCxnSpPr>
        <p:spPr>
          <a:xfrm>
            <a:off x="4848876" y="1647046"/>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7DBE5D6-900B-444C-AB43-EA549310BA4C}"/>
              </a:ext>
            </a:extLst>
          </p:cNvPr>
          <p:cNvCxnSpPr>
            <a:cxnSpLocks/>
          </p:cNvCxnSpPr>
          <p:nvPr/>
        </p:nvCxnSpPr>
        <p:spPr>
          <a:xfrm>
            <a:off x="7452954" y="1640090"/>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F0D73380-D05C-4803-B614-0569887FBBC2}"/>
                  </a:ext>
                </a:extLst>
              </p:cNvPr>
              <p:cNvSpPr txBox="1"/>
              <p:nvPr/>
            </p:nvSpPr>
            <p:spPr>
              <a:xfrm>
                <a:off x="7446119" y="1009882"/>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25" name="文字方塊 24">
                <a:extLst>
                  <a:ext uri="{FF2B5EF4-FFF2-40B4-BE49-F238E27FC236}">
                    <a16:creationId xmlns:a16="http://schemas.microsoft.com/office/drawing/2014/main" id="{F0D73380-D05C-4803-B614-0569887FBBC2}"/>
                  </a:ext>
                </a:extLst>
              </p:cNvPr>
              <p:cNvSpPr txBox="1">
                <a:spLocks noRot="1" noChangeAspect="1" noMove="1" noResize="1" noEditPoints="1" noAdjustHandles="1" noChangeArrowheads="1" noChangeShapeType="1" noTextEdit="1"/>
              </p:cNvSpPr>
              <p:nvPr/>
            </p:nvSpPr>
            <p:spPr>
              <a:xfrm>
                <a:off x="7446119" y="1009882"/>
                <a:ext cx="2893660" cy="444802"/>
              </a:xfrm>
              <a:prstGeom prst="rect">
                <a:avLst/>
              </a:prstGeom>
              <a:blipFill>
                <a:blip r:embed="rId9"/>
                <a:stretch>
                  <a:fillRect t="-16667"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F4CAC204-9543-4023-AC71-C766F428EFFD}"/>
                  </a:ext>
                </a:extLst>
              </p:cNvPr>
              <p:cNvSpPr txBox="1"/>
              <p:nvPr/>
            </p:nvSpPr>
            <p:spPr>
              <a:xfrm>
                <a:off x="5199151" y="839654"/>
                <a:ext cx="1541576"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𝑧</m:t>
                          </m:r>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26" name="文字方塊 25">
                <a:extLst>
                  <a:ext uri="{FF2B5EF4-FFF2-40B4-BE49-F238E27FC236}">
                    <a16:creationId xmlns:a16="http://schemas.microsoft.com/office/drawing/2014/main" id="{F4CAC204-9543-4023-AC71-C766F428EFFD}"/>
                  </a:ext>
                </a:extLst>
              </p:cNvPr>
              <p:cNvSpPr txBox="1">
                <a:spLocks noRot="1" noChangeAspect="1" noMove="1" noResize="1" noEditPoints="1" noAdjustHandles="1" noChangeArrowheads="1" noChangeShapeType="1" noTextEdit="1"/>
              </p:cNvSpPr>
              <p:nvPr/>
            </p:nvSpPr>
            <p:spPr>
              <a:xfrm>
                <a:off x="5199151" y="839654"/>
                <a:ext cx="1541576" cy="734945"/>
              </a:xfrm>
              <a:prstGeom prst="rect">
                <a:avLst/>
              </a:prstGeom>
              <a:blipFill>
                <a:blip r:embed="rId10"/>
                <a:stretch>
                  <a:fillRect l="-2459" t="-3448" r="-4918"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C69D8BAF-F843-474B-95A3-43732686E373}"/>
                  </a:ext>
                </a:extLst>
              </p:cNvPr>
              <p:cNvSpPr txBox="1"/>
              <p:nvPr/>
            </p:nvSpPr>
            <p:spPr>
              <a:xfrm>
                <a:off x="5156851" y="1685389"/>
                <a:ext cx="1663700" cy="830997"/>
              </a:xfrm>
              <a:prstGeom prst="rect">
                <a:avLst/>
              </a:prstGeom>
              <a:noFill/>
            </p:spPr>
            <p:txBody>
              <a:bodyPr wrap="square" rtlCol="0">
                <a:spAutoFit/>
              </a:bodyPr>
              <a:lstStyle/>
              <a:p>
                <a:r>
                  <a:rPr lang="zh-TW" altLang="en-US" sz="2400" dirty="0">
                    <a:latin typeface="Microsoft YaHei" panose="020B0503020204020204" pitchFamily="34" charset="-122"/>
                    <a:ea typeface="Microsoft YaHei" panose="020B0503020204020204" pitchFamily="34" charset="-122"/>
                  </a:rPr>
                  <a:t>根据</a:t>
                </a:r>
                <a:r>
                  <a:rPr lang="en-US" altLang="zh-TW" sz="2400" dirty="0">
                    <a:latin typeface="Microsoft YaHei" panose="020B0503020204020204" pitchFamily="34" charset="-122"/>
                    <a:ea typeface="Microsoft YaHei" panose="020B0503020204020204" pitchFamily="34" charset="-122"/>
                  </a:rPr>
                  <a:t>batch</a:t>
                </a:r>
                <a:r>
                  <a:rPr lang="zh-TW" altLang="en-US" sz="2400" dirty="0">
                    <a:latin typeface="Microsoft YaHei" panose="020B0503020204020204" pitchFamily="34" charset="-122"/>
                    <a:ea typeface="Microsoft YaHei" panose="020B0503020204020204" pitchFamily="34" charset="-122"/>
                  </a:rPr>
                  <a:t>计算</a:t>
                </a:r>
                <a14:m>
                  <m:oMath xmlns:m="http://schemas.openxmlformats.org/officeDocument/2006/math">
                    <m:r>
                      <a:rPr lang="zh-TW" altLang="en-US" sz="2400" i="1">
                        <a:latin typeface="Cambria Math" panose="02040503050406030204" pitchFamily="18" charset="0"/>
                      </a:rPr>
                      <m:t>𝜇</m:t>
                    </m:r>
                  </m:oMath>
                </a14:m>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sz="2400" i="1">
                        <a:latin typeface="Cambria Math" panose="02040503050406030204" pitchFamily="18" charset="0"/>
                      </a:rPr>
                      <m:t>𝜎</m:t>
                    </m:r>
                  </m:oMath>
                </a14:m>
                <a:endParaRPr lang="zh-TW" altLang="en-US" sz="2400" b="1" i="1" u="sng" dirty="0">
                  <a:latin typeface="Microsoft YaHei" panose="020B0503020204020204" pitchFamily="34" charset="-122"/>
                  <a:ea typeface="Microsoft YaHei" panose="020B0503020204020204" pitchFamily="34" charset="-122"/>
                </a:endParaRPr>
              </a:p>
            </p:txBody>
          </p:sp>
        </mc:Choice>
        <mc:Fallback xmlns="">
          <p:sp>
            <p:nvSpPr>
              <p:cNvPr id="33" name="文字方塊 32">
                <a:extLst>
                  <a:ext uri="{FF2B5EF4-FFF2-40B4-BE49-F238E27FC236}">
                    <a16:creationId xmlns:a16="http://schemas.microsoft.com/office/drawing/2014/main" id="{C69D8BAF-F843-474B-95A3-43732686E373}"/>
                  </a:ext>
                </a:extLst>
              </p:cNvPr>
              <p:cNvSpPr txBox="1">
                <a:spLocks noRot="1" noChangeAspect="1" noMove="1" noResize="1" noEditPoints="1" noAdjustHandles="1" noChangeArrowheads="1" noChangeShapeType="1" noTextEdit="1"/>
              </p:cNvSpPr>
              <p:nvPr/>
            </p:nvSpPr>
            <p:spPr>
              <a:xfrm>
                <a:off x="5156851" y="1685389"/>
                <a:ext cx="1663700" cy="830997"/>
              </a:xfrm>
              <a:prstGeom prst="rect">
                <a:avLst/>
              </a:prstGeom>
              <a:blipFill>
                <a:blip r:embed="rId11"/>
                <a:stretch>
                  <a:fillRect l="-6061" t="-5970" r="-1515"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02354A69-24AC-4EE0-99C8-3C123D6B378E}"/>
                  </a:ext>
                </a:extLst>
              </p:cNvPr>
              <p:cNvSpPr txBox="1"/>
              <p:nvPr/>
            </p:nvSpPr>
            <p:spPr>
              <a:xfrm>
                <a:off x="7550166" y="1724264"/>
                <a:ext cx="2692400" cy="461665"/>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𝛾</m:t>
                    </m:r>
                  </m:oMath>
                </a14:m>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sz="2400" i="1">
                        <a:latin typeface="Cambria Math" panose="02040503050406030204" pitchFamily="18" charset="0"/>
                      </a:rPr>
                      <m:t>𝛽</m:t>
                    </m:r>
                  </m:oMath>
                </a14:m>
                <a:r>
                  <a:rPr lang="en-US" altLang="zh-TW" sz="2400" dirty="0">
                    <a:latin typeface="Microsoft YaHei" panose="020B0503020204020204" pitchFamily="34" charset="-122"/>
                    <a:ea typeface="Microsoft YaHei" panose="020B0503020204020204" pitchFamily="34" charset="-122"/>
                  </a:rPr>
                  <a:t> </a:t>
                </a:r>
                <a:r>
                  <a:rPr lang="zh-TW" altLang="en-US" sz="2400" dirty="0">
                    <a:latin typeface="Microsoft YaHei" panose="020B0503020204020204" pitchFamily="34" charset="-122"/>
                    <a:ea typeface="Microsoft YaHei" panose="020B0503020204020204" pitchFamily="34" charset="-122"/>
                  </a:rPr>
                  <a:t>为网络参数</a:t>
                </a:r>
              </a:p>
            </p:txBody>
          </p:sp>
        </mc:Choice>
        <mc:Fallback xmlns="">
          <p:sp>
            <p:nvSpPr>
              <p:cNvPr id="34" name="文字方塊 33">
                <a:extLst>
                  <a:ext uri="{FF2B5EF4-FFF2-40B4-BE49-F238E27FC236}">
                    <a16:creationId xmlns:a16="http://schemas.microsoft.com/office/drawing/2014/main" id="{02354A69-24AC-4EE0-99C8-3C123D6B378E}"/>
                  </a:ext>
                </a:extLst>
              </p:cNvPr>
              <p:cNvSpPr txBox="1">
                <a:spLocks noRot="1" noChangeAspect="1" noMove="1" noResize="1" noEditPoints="1" noAdjustHandles="1" noChangeArrowheads="1" noChangeShapeType="1" noTextEdit="1"/>
              </p:cNvSpPr>
              <p:nvPr/>
            </p:nvSpPr>
            <p:spPr>
              <a:xfrm>
                <a:off x="7550166" y="1724264"/>
                <a:ext cx="2692400" cy="461665"/>
              </a:xfrm>
              <a:prstGeom prst="rect">
                <a:avLst/>
              </a:prstGeom>
              <a:blipFill>
                <a:blip r:embed="rId12"/>
                <a:stretch>
                  <a:fillRect l="-469" t="-7895" b="-26316"/>
                </a:stretch>
              </a:blipFill>
            </p:spPr>
            <p:txBody>
              <a:bodyPr/>
              <a:lstStyle/>
              <a:p>
                <a:r>
                  <a:rPr lang="zh-CN" altLang="en-US">
                    <a:noFill/>
                  </a:rPr>
                  <a:t> </a:t>
                </a:r>
              </a:p>
            </p:txBody>
          </p:sp>
        </mc:Fallback>
      </mc:AlternateContent>
      <p:grpSp>
        <p:nvGrpSpPr>
          <p:cNvPr id="30" name="群組 29">
            <a:extLst>
              <a:ext uri="{FF2B5EF4-FFF2-40B4-BE49-F238E27FC236}">
                <a16:creationId xmlns:a16="http://schemas.microsoft.com/office/drawing/2014/main" id="{BEA2C4AB-2213-47BD-8A30-F9CE4DE7FB59}"/>
              </a:ext>
            </a:extLst>
          </p:cNvPr>
          <p:cNvGrpSpPr/>
          <p:nvPr/>
        </p:nvGrpSpPr>
        <p:grpSpPr>
          <a:xfrm>
            <a:off x="7738106" y="3039098"/>
            <a:ext cx="3366074" cy="2103010"/>
            <a:chOff x="5628461" y="232124"/>
            <a:chExt cx="3366074" cy="2103010"/>
          </a:xfrm>
        </p:grpSpPr>
        <p:cxnSp>
          <p:nvCxnSpPr>
            <p:cNvPr id="5" name="直線單箭頭接點 4">
              <a:extLst>
                <a:ext uri="{FF2B5EF4-FFF2-40B4-BE49-F238E27FC236}">
                  <a16:creationId xmlns:a16="http://schemas.microsoft.com/office/drawing/2014/main" id="{1841726D-A603-4B9A-8DAC-E9ED4A206255}"/>
                </a:ext>
              </a:extLst>
            </p:cNvPr>
            <p:cNvCxnSpPr/>
            <p:nvPr/>
          </p:nvCxnSpPr>
          <p:spPr>
            <a:xfrm>
              <a:off x="5890683" y="1825625"/>
              <a:ext cx="2621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590032F5-92E4-4377-9D41-E4442977F8E7}"/>
                </a:ext>
              </a:extLst>
            </p:cNvPr>
            <p:cNvCxnSpPr>
              <a:cxnSpLocks/>
            </p:cNvCxnSpPr>
            <p:nvPr/>
          </p:nvCxnSpPr>
          <p:spPr>
            <a:xfrm flipV="1">
              <a:off x="6274432" y="232124"/>
              <a:ext cx="0" cy="1911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CC47818D-220F-47FD-95E0-03CC224FDC7A}"/>
                </a:ext>
              </a:extLst>
            </p:cNvPr>
            <p:cNvSpPr txBox="1"/>
            <p:nvPr/>
          </p:nvSpPr>
          <p:spPr>
            <a:xfrm>
              <a:off x="5628461" y="235208"/>
              <a:ext cx="674557" cy="461665"/>
            </a:xfrm>
            <a:prstGeom prst="rect">
              <a:avLst/>
            </a:prstGeom>
            <a:noFill/>
          </p:spPr>
          <p:txBody>
            <a:bodyPr wrap="square" rtlCol="0">
              <a:spAutoFit/>
            </a:bodyPr>
            <a:lstStyle/>
            <a:p>
              <a:r>
                <a:rPr lang="en-US" altLang="zh-TW" sz="2400" dirty="0" err="1"/>
                <a:t>Acc</a:t>
              </a:r>
              <a:endParaRPr lang="zh-TW" altLang="en-US" sz="2400" dirty="0"/>
            </a:p>
          </p:txBody>
        </p:sp>
        <p:sp>
          <p:nvSpPr>
            <p:cNvPr id="28" name="文字方塊 27">
              <a:extLst>
                <a:ext uri="{FF2B5EF4-FFF2-40B4-BE49-F238E27FC236}">
                  <a16:creationId xmlns:a16="http://schemas.microsoft.com/office/drawing/2014/main" id="{3C41470C-EB3B-493A-8716-F15E22BDA4B4}"/>
                </a:ext>
              </a:extLst>
            </p:cNvPr>
            <p:cNvSpPr txBox="1"/>
            <p:nvPr/>
          </p:nvSpPr>
          <p:spPr>
            <a:xfrm>
              <a:off x="7715373" y="1873469"/>
              <a:ext cx="1279162" cy="461665"/>
            </a:xfrm>
            <a:prstGeom prst="rect">
              <a:avLst/>
            </a:prstGeom>
            <a:noFill/>
          </p:spPr>
          <p:txBody>
            <a:bodyPr wrap="square" rtlCol="0">
              <a:spAutoFit/>
            </a:bodyPr>
            <a:lstStyle/>
            <a:p>
              <a:r>
                <a:rPr lang="zh-TW" altLang="en-US" sz="2400" dirty="0">
                  <a:latin typeface="Microsoft YaHei" panose="020B0503020204020204" pitchFamily="34" charset="-122"/>
                  <a:ea typeface="Microsoft YaHei" panose="020B0503020204020204" pitchFamily="34" charset="-122"/>
                </a:rPr>
                <a:t>更新</a:t>
              </a:r>
            </a:p>
          </p:txBody>
        </p:sp>
        <p:sp>
          <p:nvSpPr>
            <p:cNvPr id="9" name="手繪多邊形: 圖案 8">
              <a:extLst>
                <a:ext uri="{FF2B5EF4-FFF2-40B4-BE49-F238E27FC236}">
                  <a16:creationId xmlns:a16="http://schemas.microsoft.com/office/drawing/2014/main" id="{EFCCB2D6-096D-4158-96C4-A7BE0CB7078B}"/>
                </a:ext>
              </a:extLst>
            </p:cNvPr>
            <p:cNvSpPr/>
            <p:nvPr/>
          </p:nvSpPr>
          <p:spPr>
            <a:xfrm>
              <a:off x="6445770" y="571209"/>
              <a:ext cx="1993692" cy="1152660"/>
            </a:xfrm>
            <a:custGeom>
              <a:avLst/>
              <a:gdLst>
                <a:gd name="connsiteX0" fmla="*/ 0 w 1993692"/>
                <a:gd name="connsiteY0" fmla="*/ 1152660 h 1152660"/>
                <a:gd name="connsiteX1" fmla="*/ 434715 w 1993692"/>
                <a:gd name="connsiteY1" fmla="*/ 373171 h 1152660"/>
                <a:gd name="connsiteX2" fmla="*/ 809469 w 1993692"/>
                <a:gd name="connsiteY2" fmla="*/ 43388 h 1152660"/>
                <a:gd name="connsiteX3" fmla="*/ 1993692 w 1993692"/>
                <a:gd name="connsiteY3" fmla="*/ 13407 h 1152660"/>
              </a:gdLst>
              <a:ahLst/>
              <a:cxnLst>
                <a:cxn ang="0">
                  <a:pos x="connsiteX0" y="connsiteY0"/>
                </a:cxn>
                <a:cxn ang="0">
                  <a:pos x="connsiteX1" y="connsiteY1"/>
                </a:cxn>
                <a:cxn ang="0">
                  <a:pos x="connsiteX2" y="connsiteY2"/>
                </a:cxn>
                <a:cxn ang="0">
                  <a:pos x="connsiteX3" y="connsiteY3"/>
                </a:cxn>
              </a:cxnLst>
              <a:rect l="l" t="t" r="r" b="b"/>
              <a:pathLst>
                <a:path w="1993692" h="1152660">
                  <a:moveTo>
                    <a:pt x="0" y="1152660"/>
                  </a:moveTo>
                  <a:cubicBezTo>
                    <a:pt x="149902" y="855355"/>
                    <a:pt x="299804" y="558050"/>
                    <a:pt x="434715" y="373171"/>
                  </a:cubicBezTo>
                  <a:cubicBezTo>
                    <a:pt x="569626" y="188292"/>
                    <a:pt x="549640" y="103349"/>
                    <a:pt x="809469" y="43388"/>
                  </a:cubicBezTo>
                  <a:cubicBezTo>
                    <a:pt x="1069298" y="-16573"/>
                    <a:pt x="1531495" y="-1583"/>
                    <a:pt x="1993692" y="134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61D3D75-B7B9-4D7A-AC85-8411F7573D4C}"/>
                  </a:ext>
                </a:extLst>
              </p:cNvPr>
              <p:cNvSpPr txBox="1"/>
              <p:nvPr/>
            </p:nvSpPr>
            <p:spPr>
              <a:xfrm>
                <a:off x="9077093" y="4177149"/>
                <a:ext cx="372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a:extLst>
                  <a:ext uri="{FF2B5EF4-FFF2-40B4-BE49-F238E27FC236}">
                    <a16:creationId xmlns:a16="http://schemas.microsoft.com/office/drawing/2014/main" id="{461D3D75-B7B9-4D7A-AC85-8411F7573D4C}"/>
                  </a:ext>
                </a:extLst>
              </p:cNvPr>
              <p:cNvSpPr txBox="1">
                <a:spLocks noRot="1" noChangeAspect="1" noMove="1" noResize="1" noEditPoints="1" noAdjustHandles="1" noChangeArrowheads="1" noChangeShapeType="1" noTextEdit="1"/>
              </p:cNvSpPr>
              <p:nvPr/>
            </p:nvSpPr>
            <p:spPr>
              <a:xfrm>
                <a:off x="9077093" y="4177149"/>
                <a:ext cx="372731" cy="369332"/>
              </a:xfrm>
              <a:prstGeom prst="rect">
                <a:avLst/>
              </a:prstGeom>
              <a:blipFill>
                <a:blip r:embed="rId13"/>
                <a:stretch>
                  <a:fillRect l="-16667" r="-6667"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646AA285-03DE-49EE-A039-22E3B51A3D20}"/>
                  </a:ext>
                </a:extLst>
              </p:cNvPr>
              <p:cNvSpPr txBox="1"/>
              <p:nvPr/>
            </p:nvSpPr>
            <p:spPr>
              <a:xfrm>
                <a:off x="9552262" y="3847477"/>
                <a:ext cx="6324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100</m:t>
                          </m:r>
                        </m:sub>
                      </m:sSub>
                    </m:oMath>
                  </m:oMathPara>
                </a14:m>
                <a:endParaRPr lang="zh-TW" altLang="en-US" sz="2400" dirty="0"/>
              </a:p>
            </p:txBody>
          </p:sp>
        </mc:Choice>
        <mc:Fallback xmlns="">
          <p:sp>
            <p:nvSpPr>
              <p:cNvPr id="31" name="文字方塊 30">
                <a:extLst>
                  <a:ext uri="{FF2B5EF4-FFF2-40B4-BE49-F238E27FC236}">
                    <a16:creationId xmlns:a16="http://schemas.microsoft.com/office/drawing/2014/main" id="{646AA285-03DE-49EE-A039-22E3B51A3D20}"/>
                  </a:ext>
                </a:extLst>
              </p:cNvPr>
              <p:cNvSpPr txBox="1">
                <a:spLocks noRot="1" noChangeAspect="1" noMove="1" noResize="1" noEditPoints="1" noAdjustHandles="1" noChangeArrowheads="1" noChangeShapeType="1" noTextEdit="1"/>
              </p:cNvSpPr>
              <p:nvPr/>
            </p:nvSpPr>
            <p:spPr>
              <a:xfrm>
                <a:off x="9552262" y="3847477"/>
                <a:ext cx="632417" cy="369332"/>
              </a:xfrm>
              <a:prstGeom prst="rect">
                <a:avLst/>
              </a:prstGeom>
              <a:blipFill>
                <a:blip r:embed="rId14"/>
                <a:stretch>
                  <a:fillRect l="-11765" r="-1961"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C405390-6F08-438D-855F-8BD4EA9BCB80}"/>
                  </a:ext>
                </a:extLst>
              </p:cNvPr>
              <p:cNvSpPr txBox="1"/>
              <p:nvPr/>
            </p:nvSpPr>
            <p:spPr>
              <a:xfrm>
                <a:off x="10345728" y="3663836"/>
                <a:ext cx="6395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300</m:t>
                          </m:r>
                        </m:sub>
                      </m:sSub>
                    </m:oMath>
                  </m:oMathPara>
                </a14:m>
                <a:endParaRPr lang="zh-TW" altLang="en-US" sz="2400" dirty="0"/>
              </a:p>
            </p:txBody>
          </p:sp>
        </mc:Choice>
        <mc:Fallback xmlns="">
          <p:sp>
            <p:nvSpPr>
              <p:cNvPr id="32" name="文字方塊 31">
                <a:extLst>
                  <a:ext uri="{FF2B5EF4-FFF2-40B4-BE49-F238E27FC236}">
                    <a16:creationId xmlns:a16="http://schemas.microsoft.com/office/drawing/2014/main" id="{2C405390-6F08-438D-855F-8BD4EA9BCB80}"/>
                  </a:ext>
                </a:extLst>
              </p:cNvPr>
              <p:cNvSpPr txBox="1">
                <a:spLocks noRot="1" noChangeAspect="1" noMove="1" noResize="1" noEditPoints="1" noAdjustHandles="1" noChangeArrowheads="1" noChangeShapeType="1" noTextEdit="1"/>
              </p:cNvSpPr>
              <p:nvPr/>
            </p:nvSpPr>
            <p:spPr>
              <a:xfrm>
                <a:off x="10345728" y="3663836"/>
                <a:ext cx="639534" cy="369332"/>
              </a:xfrm>
              <a:prstGeom prst="rect">
                <a:avLst/>
              </a:prstGeom>
              <a:blipFill>
                <a:blip r:embed="rId15"/>
                <a:stretch>
                  <a:fillRect l="-9804" r="-3922" b="-23333"/>
                </a:stretch>
              </a:blipFill>
            </p:spPr>
            <p:txBody>
              <a:bodyPr/>
              <a:lstStyle/>
              <a:p>
                <a:r>
                  <a:rPr lang="zh-CN" altLang="en-US">
                    <a:noFill/>
                  </a:rPr>
                  <a:t> </a:t>
                </a:r>
              </a:p>
            </p:txBody>
          </p:sp>
        </mc:Fallback>
      </mc:AlternateContent>
      <p:cxnSp>
        <p:nvCxnSpPr>
          <p:cNvPr id="12" name="直線單箭頭接點 11">
            <a:extLst>
              <a:ext uri="{FF2B5EF4-FFF2-40B4-BE49-F238E27FC236}">
                <a16:creationId xmlns:a16="http://schemas.microsoft.com/office/drawing/2014/main" id="{66B292D6-1750-4369-97BF-B729E9A291AF}"/>
              </a:ext>
            </a:extLst>
          </p:cNvPr>
          <p:cNvCxnSpPr>
            <a:cxnSpLocks/>
            <a:endCxn id="10" idx="1"/>
          </p:cNvCxnSpPr>
          <p:nvPr/>
        </p:nvCxnSpPr>
        <p:spPr>
          <a:xfrm>
            <a:off x="8767828" y="4145875"/>
            <a:ext cx="309265" cy="215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47AC45EE-238A-468D-B134-7625E8B92404}"/>
              </a:ext>
            </a:extLst>
          </p:cNvPr>
          <p:cNvCxnSpPr>
            <a:cxnSpLocks/>
            <a:stCxn id="9" idx="2"/>
            <a:endCxn id="31" idx="1"/>
          </p:cNvCxnSpPr>
          <p:nvPr/>
        </p:nvCxnSpPr>
        <p:spPr>
          <a:xfrm>
            <a:off x="9364885" y="3421571"/>
            <a:ext cx="187377" cy="6105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63306C98-F9B8-41F9-9821-35D985A87690}"/>
              </a:ext>
            </a:extLst>
          </p:cNvPr>
          <p:cNvCxnSpPr>
            <a:cxnSpLocks/>
          </p:cNvCxnSpPr>
          <p:nvPr/>
        </p:nvCxnSpPr>
        <p:spPr>
          <a:xfrm>
            <a:off x="10402789" y="3399799"/>
            <a:ext cx="61811" cy="367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00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A4375FF-1E6B-4314-8095-B451A244902D}"/>
              </a:ext>
            </a:extLst>
          </p:cNvPr>
          <p:cNvSpPr>
            <a:spLocks noGrp="1"/>
          </p:cNvSpPr>
          <p:nvPr>
            <p:ph sz="quarter" idx="10"/>
          </p:nvPr>
        </p:nvSpPr>
        <p:spPr/>
        <p:txBody>
          <a:bodyPr>
            <a:noAutofit/>
          </a:bodyPr>
          <a:lstStyle/>
          <a:p>
            <a:r>
              <a:rPr lang="zh-TW" altLang="en-US" dirty="0"/>
              <a:t>可以采用</a:t>
            </a:r>
            <a:r>
              <a:rPr lang="zh-CN" altLang="en-US" dirty="0"/>
              <a:t>更大的学习率、收敛速度更快</a:t>
            </a:r>
          </a:p>
          <a:p>
            <a:endParaRPr lang="en-US" altLang="zh-TW" dirty="0"/>
          </a:p>
          <a:p>
            <a:endParaRPr lang="en-US" altLang="zh-TW" dirty="0"/>
          </a:p>
          <a:p>
            <a:endParaRPr lang="en-US" altLang="zh-TW" dirty="0"/>
          </a:p>
          <a:p>
            <a:r>
              <a:rPr lang="zh-TW" altLang="en-US" dirty="0"/>
              <a:t>受初始化的影响变弱</a:t>
            </a:r>
            <a:endParaRPr lang="en-US" altLang="zh-TW" dirty="0"/>
          </a:p>
          <a:p>
            <a:r>
              <a:rPr lang="zh-TW" altLang="en-US" dirty="0"/>
              <a:t>减少对正则化的依赖</a:t>
            </a:r>
            <a:endParaRPr lang="en-US" altLang="zh-TW" dirty="0"/>
          </a:p>
          <a:p>
            <a:endParaRPr lang="zh-TW" altLang="en-US" dirty="0"/>
          </a:p>
        </p:txBody>
      </p:sp>
      <p:sp>
        <p:nvSpPr>
          <p:cNvPr id="2" name="標題 1">
            <a:extLst>
              <a:ext uri="{FF2B5EF4-FFF2-40B4-BE49-F238E27FC236}">
                <a16:creationId xmlns:a16="http://schemas.microsoft.com/office/drawing/2014/main" id="{0008EE69-330E-4E93-9C6F-10B3197B7633}"/>
              </a:ext>
            </a:extLst>
          </p:cNvPr>
          <p:cNvSpPr>
            <a:spLocks noGrp="1"/>
          </p:cNvSpPr>
          <p:nvPr>
            <p:ph type="title"/>
          </p:nvPr>
        </p:nvSpPr>
        <p:spPr/>
        <p:txBody>
          <a:bodyPr/>
          <a:lstStyle/>
          <a:p>
            <a:r>
              <a:rPr lang="en-US" altLang="zh-TW" dirty="0"/>
              <a:t>Batch normalization</a:t>
            </a:r>
            <a:r>
              <a:rPr lang="zh-TW" altLang="en-US" dirty="0"/>
              <a:t>的好处</a:t>
            </a:r>
          </a:p>
        </p:txBody>
      </p:sp>
      <p:cxnSp>
        <p:nvCxnSpPr>
          <p:cNvPr id="4" name="直線單箭頭接點 3">
            <a:extLst>
              <a:ext uri="{FF2B5EF4-FFF2-40B4-BE49-F238E27FC236}">
                <a16:creationId xmlns:a16="http://schemas.microsoft.com/office/drawing/2014/main" id="{6A12D45B-3A18-4C47-B1F6-981EACC43B11}"/>
              </a:ext>
            </a:extLst>
          </p:cNvPr>
          <p:cNvCxnSpPr/>
          <p:nvPr/>
        </p:nvCxnSpPr>
        <p:spPr>
          <a:xfrm>
            <a:off x="2755242" y="570320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813E4F1-87A0-48F8-B90D-4A2B579386CE}"/>
                  </a:ext>
                </a:extLst>
              </p:cNvPr>
              <p:cNvSpPr/>
              <p:nvPr/>
            </p:nvSpPr>
            <p:spPr>
              <a:xfrm>
                <a:off x="831700" y="525552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𝑖</m:t>
                          </m:r>
                        </m:sub>
                      </m:sSub>
                    </m:oMath>
                  </m:oMathPara>
                </a14:m>
                <a:endParaRPr lang="zh-TW" altLang="en-US" sz="2400" dirty="0">
                  <a:solidFill>
                    <a:schemeClr val="tx1"/>
                  </a:solidFill>
                </a:endParaRPr>
              </a:p>
            </p:txBody>
          </p:sp>
        </mc:Choice>
        <mc:Fallback xmlns="">
          <p:sp>
            <p:nvSpPr>
              <p:cNvPr id="5" name="矩形 4">
                <a:extLst>
                  <a:ext uri="{FF2B5EF4-FFF2-40B4-BE49-F238E27FC236}">
                    <a16:creationId xmlns:a16="http://schemas.microsoft.com/office/drawing/2014/main" id="{8813E4F1-87A0-48F8-B90D-4A2B579386CE}"/>
                  </a:ext>
                </a:extLst>
              </p:cNvPr>
              <p:cNvSpPr>
                <a:spLocks noRot="1" noChangeAspect="1" noMove="1" noResize="1" noEditPoints="1" noAdjustHandles="1" noChangeArrowheads="1" noChangeShapeType="1" noTextEdit="1"/>
              </p:cNvSpPr>
              <p:nvPr/>
            </p:nvSpPr>
            <p:spPr>
              <a:xfrm>
                <a:off x="831700" y="5255523"/>
                <a:ext cx="361950" cy="901700"/>
              </a:xfrm>
              <a:prstGeom prst="rect">
                <a:avLst/>
              </a:prstGeom>
              <a:blipFill>
                <a:blip r:embed="rId3"/>
                <a:stretch>
                  <a:fillRect l="-1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AE3D481-8B97-4B5A-8F73-6308739C3AED}"/>
                  </a:ext>
                </a:extLst>
              </p:cNvPr>
              <p:cNvSpPr/>
              <p:nvPr/>
            </p:nvSpPr>
            <p:spPr>
              <a:xfrm>
                <a:off x="1612242" y="525552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3AE3D481-8B97-4B5A-8F73-6308739C3AED}"/>
                  </a:ext>
                </a:extLst>
              </p:cNvPr>
              <p:cNvSpPr>
                <a:spLocks noRot="1" noChangeAspect="1" noMove="1" noResize="1" noEditPoints="1" noAdjustHandles="1" noChangeArrowheads="1" noChangeShapeType="1" noTextEdit="1"/>
              </p:cNvSpPr>
              <p:nvPr/>
            </p:nvSpPr>
            <p:spPr>
              <a:xfrm>
                <a:off x="1612242" y="5255523"/>
                <a:ext cx="1308100" cy="9017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5EDECC8-8CBE-4B97-97C4-25934F9ADED9}"/>
                  </a:ext>
                </a:extLst>
              </p:cNvPr>
              <p:cNvSpPr/>
              <p:nvPr/>
            </p:nvSpPr>
            <p:spPr>
              <a:xfrm>
                <a:off x="3199742" y="525552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7" name="矩形 6">
                <a:extLst>
                  <a:ext uri="{FF2B5EF4-FFF2-40B4-BE49-F238E27FC236}">
                    <a16:creationId xmlns:a16="http://schemas.microsoft.com/office/drawing/2014/main" id="{F5EDECC8-8CBE-4B97-97C4-25934F9ADED9}"/>
                  </a:ext>
                </a:extLst>
              </p:cNvPr>
              <p:cNvSpPr>
                <a:spLocks noRot="1" noChangeAspect="1" noMove="1" noResize="1" noEditPoints="1" noAdjustHandles="1" noChangeArrowheads="1" noChangeShapeType="1" noTextEdit="1"/>
              </p:cNvSpPr>
              <p:nvPr/>
            </p:nvSpPr>
            <p:spPr>
              <a:xfrm>
                <a:off x="3199742" y="5255523"/>
                <a:ext cx="361950" cy="901700"/>
              </a:xfrm>
              <a:prstGeom prst="rect">
                <a:avLst/>
              </a:prstGeom>
              <a:blipFill>
                <a:blip r:embed="rId5"/>
                <a:stretch>
                  <a:fillRect l="-9677"/>
                </a:stretch>
              </a:blipFill>
            </p:spPr>
            <p:txBody>
              <a:bodyPr/>
              <a:lstStyle/>
              <a:p>
                <a:r>
                  <a:rPr lang="zh-CN" altLang="en-US">
                    <a:noFill/>
                  </a:rPr>
                  <a:t> </a:t>
                </a:r>
              </a:p>
            </p:txBody>
          </p:sp>
        </mc:Fallback>
      </mc:AlternateContent>
      <p:cxnSp>
        <p:nvCxnSpPr>
          <p:cNvPr id="8" name="直線單箭頭接點 7">
            <a:extLst>
              <a:ext uri="{FF2B5EF4-FFF2-40B4-BE49-F238E27FC236}">
                <a16:creationId xmlns:a16="http://schemas.microsoft.com/office/drawing/2014/main" id="{8AE3272D-098F-4922-8820-7455B776B557}"/>
              </a:ext>
            </a:extLst>
          </p:cNvPr>
          <p:cNvCxnSpPr/>
          <p:nvPr/>
        </p:nvCxnSpPr>
        <p:spPr>
          <a:xfrm>
            <a:off x="1180442" y="568732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3E89CCC-A61F-4CA8-AA0A-42E480DEDCBB}"/>
                  </a:ext>
                </a:extLst>
              </p:cNvPr>
              <p:cNvSpPr/>
              <p:nvPr/>
            </p:nvSpPr>
            <p:spPr>
              <a:xfrm>
                <a:off x="8939416" y="524758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83E89CCC-A61F-4CA8-AA0A-42E480DEDCBB}"/>
                  </a:ext>
                </a:extLst>
              </p:cNvPr>
              <p:cNvSpPr>
                <a:spLocks noRot="1" noChangeAspect="1" noMove="1" noResize="1" noEditPoints="1" noAdjustHandles="1" noChangeArrowheads="1" noChangeShapeType="1" noTextEdit="1"/>
              </p:cNvSpPr>
              <p:nvPr/>
            </p:nvSpPr>
            <p:spPr>
              <a:xfrm>
                <a:off x="8939416" y="5247584"/>
                <a:ext cx="361950" cy="901700"/>
              </a:xfrm>
              <a:prstGeom prst="rect">
                <a:avLst/>
              </a:prstGeom>
              <a:blipFill>
                <a:blip r:embed="rId6"/>
                <a:stretch>
                  <a:fillRect l="-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5DD3C9D-9B46-4FC1-B0D9-43EAA67328CF}"/>
                  </a:ext>
                </a:extLst>
              </p:cNvPr>
              <p:cNvSpPr/>
              <p:nvPr/>
            </p:nvSpPr>
            <p:spPr>
              <a:xfrm>
                <a:off x="5803819" y="5232239"/>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65DD3C9D-9B46-4FC1-B0D9-43EAA67328CF}"/>
                  </a:ext>
                </a:extLst>
              </p:cNvPr>
              <p:cNvSpPr>
                <a:spLocks noRot="1" noChangeAspect="1" noMove="1" noResize="1" noEditPoints="1" noAdjustHandles="1" noChangeArrowheads="1" noChangeShapeType="1" noTextEdit="1"/>
              </p:cNvSpPr>
              <p:nvPr/>
            </p:nvSpPr>
            <p:spPr>
              <a:xfrm>
                <a:off x="5803819" y="5232239"/>
                <a:ext cx="361950" cy="901700"/>
              </a:xfrm>
              <a:prstGeom prst="rect">
                <a:avLst/>
              </a:prstGeom>
              <a:blipFill>
                <a:blip r:embed="rId7"/>
                <a:stretch>
                  <a:fillRect l="-12903"/>
                </a:stretch>
              </a:blipFill>
            </p:spPr>
            <p:txBody>
              <a:bodyPr/>
              <a:lstStyle/>
              <a:p>
                <a:r>
                  <a:rPr lang="zh-CN" altLang="en-US">
                    <a:noFill/>
                  </a:rPr>
                  <a:t> </a:t>
                </a:r>
              </a:p>
            </p:txBody>
          </p:sp>
        </mc:Fallback>
      </mc:AlternateContent>
      <p:cxnSp>
        <p:nvCxnSpPr>
          <p:cNvPr id="11" name="直線單箭頭接點 10">
            <a:extLst>
              <a:ext uri="{FF2B5EF4-FFF2-40B4-BE49-F238E27FC236}">
                <a16:creationId xmlns:a16="http://schemas.microsoft.com/office/drawing/2014/main" id="{74C0087E-1051-4E09-9C67-C2542327E3B0}"/>
              </a:ext>
            </a:extLst>
          </p:cNvPr>
          <p:cNvCxnSpPr>
            <a:cxnSpLocks/>
          </p:cNvCxnSpPr>
          <p:nvPr/>
        </p:nvCxnSpPr>
        <p:spPr>
          <a:xfrm>
            <a:off x="3561692" y="5695443"/>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94147A2-F206-4D0B-9EFE-C631E0499BF2}"/>
              </a:ext>
            </a:extLst>
          </p:cNvPr>
          <p:cNvCxnSpPr>
            <a:cxnSpLocks/>
          </p:cNvCxnSpPr>
          <p:nvPr/>
        </p:nvCxnSpPr>
        <p:spPr>
          <a:xfrm>
            <a:off x="6165770" y="5688487"/>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3008206-FBAF-45AC-997E-68049C1BAE8D}"/>
                  </a:ext>
                </a:extLst>
              </p:cNvPr>
              <p:cNvSpPr txBox="1"/>
              <p:nvPr/>
            </p:nvSpPr>
            <p:spPr>
              <a:xfrm>
                <a:off x="6058456" y="5948843"/>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 =</m:t>
                      </m:r>
                      <m:r>
                        <a:rPr lang="zh-TW" altLang="en-US" sz="2800" i="1">
                          <a:latin typeface="Cambria Math" panose="02040503050406030204" pitchFamily="18" charset="0"/>
                        </a:rPr>
                        <m:t>𝛾</m:t>
                      </m:r>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13" name="文字方塊 12">
                <a:extLst>
                  <a:ext uri="{FF2B5EF4-FFF2-40B4-BE49-F238E27FC236}">
                    <a16:creationId xmlns:a16="http://schemas.microsoft.com/office/drawing/2014/main" id="{C3008206-FBAF-45AC-997E-68049C1BAE8D}"/>
                  </a:ext>
                </a:extLst>
              </p:cNvPr>
              <p:cNvSpPr txBox="1">
                <a:spLocks noRot="1" noChangeAspect="1" noMove="1" noResize="1" noEditPoints="1" noAdjustHandles="1" noChangeArrowheads="1" noChangeShapeType="1" noTextEdit="1"/>
              </p:cNvSpPr>
              <p:nvPr/>
            </p:nvSpPr>
            <p:spPr>
              <a:xfrm>
                <a:off x="6058456" y="5948843"/>
                <a:ext cx="2893660" cy="444802"/>
              </a:xfrm>
              <a:prstGeom prst="rect">
                <a:avLst/>
              </a:prstGeom>
              <a:blipFill>
                <a:blip r:embed="rId8"/>
                <a:stretch>
                  <a:fillRect t="-1666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D31846E-D36B-4F45-99EB-5ABB803F195D}"/>
                  </a:ext>
                </a:extLst>
              </p:cNvPr>
              <p:cNvSpPr txBox="1"/>
              <p:nvPr/>
            </p:nvSpPr>
            <p:spPr>
              <a:xfrm>
                <a:off x="3724849" y="5731349"/>
                <a:ext cx="1820563"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 =</m:t>
                      </m:r>
                      <m:f>
                        <m:fPr>
                          <m:ctrlPr>
                            <a:rPr lang="en-US" altLang="zh-TW" sz="2800" i="1">
                              <a:latin typeface="Cambria Math" panose="02040503050406030204" pitchFamily="18" charset="0"/>
                            </a:rPr>
                          </m:ctrlPr>
                        </m:fPr>
                        <m:num>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14" name="文字方塊 13">
                <a:extLst>
                  <a:ext uri="{FF2B5EF4-FFF2-40B4-BE49-F238E27FC236}">
                    <a16:creationId xmlns:a16="http://schemas.microsoft.com/office/drawing/2014/main" id="{CD31846E-D36B-4F45-99EB-5ABB803F195D}"/>
                  </a:ext>
                </a:extLst>
              </p:cNvPr>
              <p:cNvSpPr txBox="1">
                <a:spLocks noRot="1" noChangeAspect="1" noMove="1" noResize="1" noEditPoints="1" noAdjustHandles="1" noChangeArrowheads="1" noChangeShapeType="1" noTextEdit="1"/>
              </p:cNvSpPr>
              <p:nvPr/>
            </p:nvSpPr>
            <p:spPr>
              <a:xfrm>
                <a:off x="3724849" y="5731349"/>
                <a:ext cx="1820563" cy="734945"/>
              </a:xfrm>
              <a:prstGeom prst="rect">
                <a:avLst/>
              </a:prstGeom>
              <a:blipFill>
                <a:blip r:embed="rId9"/>
                <a:stretch>
                  <a:fillRect l="-2083" t="-1695" r="-3472" b="-8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B0729D7E-D3A6-4B24-931C-5566AA80E7F6}"/>
                  </a:ext>
                </a:extLst>
              </p:cNvPr>
              <p:cNvSpPr txBox="1"/>
              <p:nvPr/>
            </p:nvSpPr>
            <p:spPr>
              <a:xfrm>
                <a:off x="2314576" y="5155328"/>
                <a:ext cx="54450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m:t>
                      </m:r>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7" name="文字方塊 16">
                <a:extLst>
                  <a:ext uri="{FF2B5EF4-FFF2-40B4-BE49-F238E27FC236}">
                    <a16:creationId xmlns:a16="http://schemas.microsoft.com/office/drawing/2014/main" id="{B0729D7E-D3A6-4B24-931C-5566AA80E7F6}"/>
                  </a:ext>
                </a:extLst>
              </p:cNvPr>
              <p:cNvSpPr txBox="1">
                <a:spLocks noRot="1" noChangeAspect="1" noMove="1" noResize="1" noEditPoints="1" noAdjustHandles="1" noChangeArrowheads="1" noChangeShapeType="1" noTextEdit="1"/>
              </p:cNvSpPr>
              <p:nvPr/>
            </p:nvSpPr>
            <p:spPr>
              <a:xfrm>
                <a:off x="2314576" y="5155328"/>
                <a:ext cx="544508" cy="369332"/>
              </a:xfrm>
              <a:prstGeom prst="rect">
                <a:avLst/>
              </a:prstGeom>
              <a:blipFill>
                <a:blip r:embed="rId10"/>
                <a:stretch>
                  <a:fillRect l="-4545" r="-6818"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AB89647E-BFF2-421E-9792-19367CE3022E}"/>
                  </a:ext>
                </a:extLst>
              </p:cNvPr>
              <p:cNvSpPr txBox="1"/>
              <p:nvPr/>
            </p:nvSpPr>
            <p:spPr>
              <a:xfrm>
                <a:off x="3558009" y="5155328"/>
                <a:ext cx="4760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m:t>
                      </m:r>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8" name="文字方塊 17">
                <a:extLst>
                  <a:ext uri="{FF2B5EF4-FFF2-40B4-BE49-F238E27FC236}">
                    <a16:creationId xmlns:a16="http://schemas.microsoft.com/office/drawing/2014/main" id="{AB89647E-BFF2-421E-9792-19367CE3022E}"/>
                  </a:ext>
                </a:extLst>
              </p:cNvPr>
              <p:cNvSpPr txBox="1">
                <a:spLocks noRot="1" noChangeAspect="1" noMove="1" noResize="1" noEditPoints="1" noAdjustHandles="1" noChangeArrowheads="1" noChangeShapeType="1" noTextEdit="1"/>
              </p:cNvSpPr>
              <p:nvPr/>
            </p:nvSpPr>
            <p:spPr>
              <a:xfrm>
                <a:off x="3558009" y="5155328"/>
                <a:ext cx="476092" cy="369332"/>
              </a:xfrm>
              <a:prstGeom prst="rect">
                <a:avLst/>
              </a:prstGeom>
              <a:blipFill>
                <a:blip r:embed="rId11"/>
                <a:stretch>
                  <a:fillRect l="-10526" r="-15789"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CD24E087-0FF7-45DB-A5E6-BC26C1C553A4}"/>
                  </a:ext>
                </a:extLst>
              </p:cNvPr>
              <p:cNvSpPr txBox="1"/>
              <p:nvPr/>
            </p:nvSpPr>
            <p:spPr>
              <a:xfrm>
                <a:off x="4323735" y="567155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9" name="文字方塊 18">
                <a:extLst>
                  <a:ext uri="{FF2B5EF4-FFF2-40B4-BE49-F238E27FC236}">
                    <a16:creationId xmlns:a16="http://schemas.microsoft.com/office/drawing/2014/main" id="{CD24E087-0FF7-45DB-A5E6-BC26C1C553A4}"/>
                  </a:ext>
                </a:extLst>
              </p:cNvPr>
              <p:cNvSpPr txBox="1">
                <a:spLocks noRot="1" noChangeAspect="1" noMove="1" noResize="1" noEditPoints="1" noAdjustHandles="1" noChangeArrowheads="1" noChangeShapeType="1" noTextEdit="1"/>
              </p:cNvSpPr>
              <p:nvPr/>
            </p:nvSpPr>
            <p:spPr>
              <a:xfrm>
                <a:off x="4323735" y="5671553"/>
                <a:ext cx="256480" cy="369332"/>
              </a:xfrm>
              <a:prstGeom prst="rect">
                <a:avLst/>
              </a:prstGeom>
              <a:blipFill>
                <a:blip r:embed="rId12"/>
                <a:stretch>
                  <a:fillRect l="-28571" r="-2857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405E67E2-4122-4D23-81AF-B01915A9397B}"/>
                  </a:ext>
                </a:extLst>
              </p:cNvPr>
              <p:cNvSpPr txBox="1"/>
              <p:nvPr/>
            </p:nvSpPr>
            <p:spPr>
              <a:xfrm>
                <a:off x="5072703" y="5629908"/>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20" name="文字方塊 19">
                <a:extLst>
                  <a:ext uri="{FF2B5EF4-FFF2-40B4-BE49-F238E27FC236}">
                    <a16:creationId xmlns:a16="http://schemas.microsoft.com/office/drawing/2014/main" id="{405E67E2-4122-4D23-81AF-B01915A9397B}"/>
                  </a:ext>
                </a:extLst>
              </p:cNvPr>
              <p:cNvSpPr txBox="1">
                <a:spLocks noRot="1" noChangeAspect="1" noMove="1" noResize="1" noEditPoints="1" noAdjustHandles="1" noChangeArrowheads="1" noChangeShapeType="1" noTextEdit="1"/>
              </p:cNvSpPr>
              <p:nvPr/>
            </p:nvSpPr>
            <p:spPr>
              <a:xfrm>
                <a:off x="5072703" y="5629908"/>
                <a:ext cx="256480" cy="369332"/>
              </a:xfrm>
              <a:prstGeom prst="rect">
                <a:avLst/>
              </a:prstGeom>
              <a:blipFill>
                <a:blip r:embed="rId12"/>
                <a:stretch>
                  <a:fillRect l="-28571" r="-2857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F9B58FA-F070-464F-90C7-98640A8DEF15}"/>
                  </a:ext>
                </a:extLst>
              </p:cNvPr>
              <p:cNvSpPr txBox="1"/>
              <p:nvPr/>
            </p:nvSpPr>
            <p:spPr>
              <a:xfrm>
                <a:off x="4622210" y="6287184"/>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21" name="文字方塊 20">
                <a:extLst>
                  <a:ext uri="{FF2B5EF4-FFF2-40B4-BE49-F238E27FC236}">
                    <a16:creationId xmlns:a16="http://schemas.microsoft.com/office/drawing/2014/main" id="{7F9B58FA-F070-464F-90C7-98640A8DEF15}"/>
                  </a:ext>
                </a:extLst>
              </p:cNvPr>
              <p:cNvSpPr txBox="1">
                <a:spLocks noRot="1" noChangeAspect="1" noMove="1" noResize="1" noEditPoints="1" noAdjustHandles="1" noChangeArrowheads="1" noChangeShapeType="1" noTextEdit="1"/>
              </p:cNvSpPr>
              <p:nvPr/>
            </p:nvSpPr>
            <p:spPr>
              <a:xfrm>
                <a:off x="4622210" y="6287184"/>
                <a:ext cx="256480" cy="369332"/>
              </a:xfrm>
              <a:prstGeom prst="rect">
                <a:avLst/>
              </a:prstGeom>
              <a:blipFill>
                <a:blip r:embed="rId13"/>
                <a:stretch>
                  <a:fillRect l="-23810" r="-33333"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D4F3808B-32E7-4600-977C-EE42E8E2A89A}"/>
                  </a:ext>
                </a:extLst>
              </p:cNvPr>
              <p:cNvSpPr txBox="1"/>
              <p:nvPr/>
            </p:nvSpPr>
            <p:spPr>
              <a:xfrm>
                <a:off x="6211523" y="5047573"/>
                <a:ext cx="783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𝒌𝒆𝒆𝒑</m:t>
                      </m:r>
                    </m:oMath>
                  </m:oMathPara>
                </a14:m>
                <a:endParaRPr lang="zh-TW" altLang="en-US" sz="2400" b="1" dirty="0">
                  <a:solidFill>
                    <a:srgbClr val="FF0000"/>
                  </a:solidFill>
                </a:endParaRPr>
              </a:p>
            </p:txBody>
          </p:sp>
        </mc:Choice>
        <mc:Fallback xmlns="">
          <p:sp>
            <p:nvSpPr>
              <p:cNvPr id="24" name="文字方塊 23">
                <a:extLst>
                  <a:ext uri="{FF2B5EF4-FFF2-40B4-BE49-F238E27FC236}">
                    <a16:creationId xmlns:a16="http://schemas.microsoft.com/office/drawing/2014/main" id="{D4F3808B-32E7-4600-977C-EE42E8E2A89A}"/>
                  </a:ext>
                </a:extLst>
              </p:cNvPr>
              <p:cNvSpPr txBox="1">
                <a:spLocks noRot="1" noChangeAspect="1" noMove="1" noResize="1" noEditPoints="1" noAdjustHandles="1" noChangeArrowheads="1" noChangeShapeType="1" noTextEdit="1"/>
              </p:cNvSpPr>
              <p:nvPr/>
            </p:nvSpPr>
            <p:spPr>
              <a:xfrm>
                <a:off x="6211523" y="5047573"/>
                <a:ext cx="783869" cy="369332"/>
              </a:xfrm>
              <a:prstGeom prst="rect">
                <a:avLst/>
              </a:prstGeom>
              <a:blipFill>
                <a:blip r:embed="rId14"/>
                <a:stretch>
                  <a:fillRect l="-14286" r="-12698" b="-33333"/>
                </a:stretch>
              </a:blipFill>
            </p:spPr>
            <p:txBody>
              <a:bodyPr/>
              <a:lstStyle/>
              <a:p>
                <a:r>
                  <a:rPr lang="zh-CN" altLang="en-US">
                    <a:noFill/>
                  </a:rPr>
                  <a:t> </a:t>
                </a:r>
              </a:p>
            </p:txBody>
          </p:sp>
        </mc:Fallback>
      </mc:AlternateContent>
      <p:pic>
        <p:nvPicPr>
          <p:cNvPr id="49156" name="Picture 4" descr="page7image41675536">
            <a:extLst>
              <a:ext uri="{FF2B5EF4-FFF2-40B4-BE49-F238E27FC236}">
                <a16:creationId xmlns:a16="http://schemas.microsoft.com/office/drawing/2014/main" id="{E5606481-505A-2842-A1D3-90069509AE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3763" y="1848829"/>
            <a:ext cx="6858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7112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预训练 </a:t>
            </a:r>
            <a:endParaRPr kumimoji="1" lang="zh-CN" altLang="en-US" dirty="0"/>
          </a:p>
        </p:txBody>
      </p:sp>
      <p:sp>
        <p:nvSpPr>
          <p:cNvPr id="3" name="内容占位符 2"/>
          <p:cNvSpPr>
            <a:spLocks noGrp="1"/>
          </p:cNvSpPr>
          <p:nvPr>
            <p:ph sz="quarter" idx="10"/>
          </p:nvPr>
        </p:nvSpPr>
        <p:spPr>
          <a:xfrm>
            <a:off x="630237" y="1147763"/>
            <a:ext cx="11202099" cy="5237271"/>
          </a:xfrm>
        </p:spPr>
        <p:txBody>
          <a:bodyPr/>
          <a:lstStyle/>
          <a:p>
            <a:r>
              <a:rPr lang="zh-CN" altLang="zh-CN" dirty="0"/>
              <a:t>预训练（</a:t>
            </a:r>
            <a:r>
              <a:rPr lang="en-US" altLang="zh-CN" dirty="0"/>
              <a:t>pre-training</a:t>
            </a:r>
            <a:r>
              <a:rPr lang="zh-CN" altLang="zh-CN" dirty="0"/>
              <a:t>）是一种非常有效的神经网络的初始化方法。</a:t>
            </a:r>
            <a:endParaRPr lang="en-US" altLang="zh-CN" dirty="0"/>
          </a:p>
          <a:p>
            <a:r>
              <a:rPr lang="zh-CN" altLang="zh-CN" dirty="0"/>
              <a:t>非监督</a:t>
            </a:r>
            <a:r>
              <a:rPr lang="zh-CN" altLang="en-US" dirty="0"/>
              <a:t>：</a:t>
            </a:r>
            <a:r>
              <a:rPr lang="zh-CN" altLang="zh-CN" dirty="0"/>
              <a:t>贪心地逐层训练自编码器得到初始权重，然后再做细调</a:t>
            </a:r>
            <a:r>
              <a:rPr lang="zh-CN" altLang="en-US" dirty="0"/>
              <a:t>（不再常用）</a:t>
            </a:r>
            <a:endParaRPr lang="en-US" altLang="zh-CN" dirty="0"/>
          </a:p>
          <a:p>
            <a:r>
              <a:rPr lang="zh-CN" altLang="zh-CN" dirty="0"/>
              <a:t>类似问题中已经训练好的模型</a:t>
            </a:r>
            <a:endParaRPr lang="en-US" altLang="zh-CN" dirty="0"/>
          </a:p>
          <a:p>
            <a:pPr lvl="1"/>
            <a:r>
              <a:rPr lang="zh-CN" altLang="en-US" dirty="0"/>
              <a:t> </a:t>
            </a:r>
            <a:r>
              <a:rPr lang="zh-CN" altLang="zh-CN" dirty="0"/>
              <a:t>若数据集与预训练模型采用的训练数据集非常相似，且新数据集较小，只要在预训练模型最顶层输出特征上再训练一个线性分类器即可</a:t>
            </a:r>
            <a:endParaRPr lang="en-US" altLang="zh-CN" dirty="0"/>
          </a:p>
          <a:p>
            <a:pPr lvl="1"/>
            <a:r>
              <a:rPr lang="zh-CN" altLang="en-US" dirty="0"/>
              <a:t> </a:t>
            </a:r>
            <a:r>
              <a:rPr lang="zh-CN" altLang="zh-CN" dirty="0"/>
              <a:t>若新数据集较大，可以使用一个较小的学习速率对预训练模型的最后几个顶层进行调优。</a:t>
            </a:r>
            <a:endParaRPr lang="en-US" altLang="zh-CN" dirty="0"/>
          </a:p>
          <a:p>
            <a:pPr lvl="1"/>
            <a:r>
              <a:rPr lang="zh-CN" altLang="en-US" dirty="0"/>
              <a:t> </a:t>
            </a:r>
            <a:r>
              <a:rPr lang="zh-CN" altLang="zh-CN" dirty="0"/>
              <a:t>如果新数据集与预训练模型采用的训练数据集相差较大但拥有足够多的数据，则需要对网络的多个层进行调优，同样也要使用较小的学习速率。</a:t>
            </a:r>
            <a:endParaRPr lang="en-US" altLang="zh-CN" dirty="0"/>
          </a:p>
          <a:p>
            <a:pPr lvl="1"/>
            <a:r>
              <a:rPr lang="zh-CN" altLang="en-US" dirty="0"/>
              <a:t> </a:t>
            </a:r>
            <a:r>
              <a:rPr lang="zh-CN" altLang="zh-CN" dirty="0"/>
              <a:t>最坏的情况是新数据集不仅较小，而且与原始数据集相差较大，此时基于较为靠前的特征层就使用</a:t>
            </a:r>
            <a:r>
              <a:rPr lang="en-US" altLang="zh-CN" dirty="0"/>
              <a:t>SVM</a:t>
            </a:r>
            <a:r>
              <a:rPr lang="zh-CN" altLang="zh-CN" dirty="0"/>
              <a:t>分类器可能是相对较好的方案 </a:t>
            </a:r>
            <a:r>
              <a:rPr lang="zh-CN" altLang="en-US" dirty="0"/>
              <a:t>。</a:t>
            </a:r>
            <a:endParaRPr kumimoji="1" lang="zh-CN" altLang="en-US" dirty="0"/>
          </a:p>
        </p:txBody>
      </p:sp>
    </p:spTree>
    <p:extLst>
      <p:ext uri="{BB962C8B-B14F-4D97-AF65-F5344CB8AC3E}">
        <p14:creationId xmlns:p14="http://schemas.microsoft.com/office/powerpoint/2010/main" val="27307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模型初始化建议</a:t>
            </a:r>
          </a:p>
        </p:txBody>
      </p:sp>
      <p:sp>
        <p:nvSpPr>
          <p:cNvPr id="3" name="内容占位符 2"/>
          <p:cNvSpPr>
            <a:spLocks noGrp="1"/>
          </p:cNvSpPr>
          <p:nvPr>
            <p:ph sz="quarter" idx="10"/>
          </p:nvPr>
        </p:nvSpPr>
        <p:spPr/>
        <p:txBody>
          <a:bodyPr/>
          <a:lstStyle/>
          <a:p>
            <a:pPr lvl="0"/>
            <a:r>
              <a:rPr lang="zh-CN" altLang="zh-CN" dirty="0"/>
              <a:t>使用</a:t>
            </a:r>
            <a:r>
              <a:rPr lang="en-US" altLang="zh-CN" dirty="0"/>
              <a:t> ReLU</a:t>
            </a:r>
            <a:r>
              <a:rPr lang="zh-CN" altLang="zh-CN" dirty="0"/>
              <a:t>（无</a:t>
            </a:r>
            <a:r>
              <a:rPr lang="en-US" altLang="zh-CN" dirty="0"/>
              <a:t>BN</a:t>
            </a:r>
            <a:r>
              <a:rPr lang="zh-CN" altLang="zh-CN" dirty="0"/>
              <a:t>） 激活函数时，最好选用</a:t>
            </a:r>
            <a:r>
              <a:rPr lang="en-US" altLang="zh-CN" dirty="0"/>
              <a:t> He </a:t>
            </a:r>
            <a:r>
              <a:rPr lang="zh-CN" altLang="zh-CN" dirty="0"/>
              <a:t>初始化方法，将参数初始化为服从高斯分布或者均匀分布的较小随机数。</a:t>
            </a:r>
          </a:p>
          <a:p>
            <a:pPr lvl="0"/>
            <a:r>
              <a:rPr lang="zh-CN" altLang="zh-CN" dirty="0"/>
              <a:t>使用</a:t>
            </a:r>
            <a:r>
              <a:rPr lang="en-US" altLang="zh-CN" dirty="0"/>
              <a:t> BN </a:t>
            </a:r>
            <a:r>
              <a:rPr lang="zh-CN" altLang="zh-CN" dirty="0"/>
              <a:t>时，减少了网络对参数初始值尺度的依赖，此时使用较小的标准差（如</a:t>
            </a:r>
            <a:r>
              <a:rPr lang="en-US" altLang="zh-CN" dirty="0"/>
              <a:t>0.01</a:t>
            </a:r>
            <a:r>
              <a:rPr lang="zh-CN" altLang="zh-CN" dirty="0"/>
              <a:t>）的高斯分布进行初始化即可。</a:t>
            </a:r>
          </a:p>
          <a:p>
            <a:pPr lvl="0"/>
            <a:r>
              <a:rPr lang="zh-CN" altLang="zh-CN" dirty="0"/>
              <a:t>借助预训练模型中参数作为新任务参数初始化的方式也是一种简便易行且十分有效的模型参数初始化方法。</a:t>
            </a:r>
          </a:p>
        </p:txBody>
      </p:sp>
    </p:spTree>
    <p:extLst>
      <p:ext uri="{BB962C8B-B14F-4D97-AF65-F5344CB8AC3E}">
        <p14:creationId xmlns:p14="http://schemas.microsoft.com/office/powerpoint/2010/main" val="1002808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solidFill>
                  <a:schemeClr val="bg1">
                    <a:lumMod val="65000"/>
                  </a:schemeClr>
                </a:solidFill>
                <a:latin typeface="Microsoft YaHei" charset="-122"/>
                <a:ea typeface="Microsoft YaHei" charset="-122"/>
                <a:cs typeface="Microsoft YaHei" charset="-122"/>
              </a:rPr>
              <a:t>梯度下降的改进</a:t>
            </a:r>
            <a:endParaRPr kumimoji="1" lang="en-US" altLang="zh-CN" sz="28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小批量</a:t>
            </a:r>
            <a:r>
              <a:rPr kumimoji="1" lang="ja-JP" altLang="en-US" kern="1200" dirty="0">
                <a:solidFill>
                  <a:schemeClr val="bg1">
                    <a:lumMod val="65000"/>
                  </a:schemeClr>
                </a:solidFill>
                <a:latin typeface="Microsoft YaHei" charset="-122"/>
                <a:ea typeface="Microsoft YaHei" charset="-122"/>
                <a:cs typeface="Microsoft YaHei" charset="-122"/>
              </a:rPr>
              <a:t>随机</a:t>
            </a:r>
            <a:r>
              <a:rPr kumimoji="1" lang="zh-CN" altLang="en-US" kern="1200" dirty="0">
                <a:solidFill>
                  <a:schemeClr val="bg1">
                    <a:lumMod val="65000"/>
                  </a:schemeClr>
                </a:solidFill>
                <a:latin typeface="Microsoft YaHei" charset="-122"/>
                <a:ea typeface="Microsoft YaHei" charset="-122"/>
                <a:cs typeface="Microsoft YaHei" charset="-122"/>
              </a:rPr>
              <a:t>梯度下降</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自适应学习率</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自适应梯度方向</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参数初始化</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endParaRPr kumimoji="1" lang="en-US" altLang="zh-CN" kern="1200" dirty="0">
              <a:solidFill>
                <a:schemeClr val="bg1">
                  <a:lumMod val="65000"/>
                </a:schemeClr>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抗过拟合策略</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及早停止（</a:t>
            </a:r>
            <a:r>
              <a:rPr kumimoji="1" lang="en-US" altLang="zh-CN" sz="2400" kern="1200" dirty="0">
                <a:solidFill>
                  <a:srgbClr val="09405E"/>
                </a:solidFill>
                <a:latin typeface="Microsoft YaHei" charset="-122"/>
                <a:ea typeface="Microsoft YaHei" charset="-122"/>
                <a:cs typeface="Microsoft YaHei" charset="-122"/>
              </a:rPr>
              <a:t>Early</a:t>
            </a:r>
            <a:r>
              <a:rPr kumimoji="1" lang="zh-CN" altLang="en-US" sz="2400" kern="1200" dirty="0">
                <a:solidFill>
                  <a:srgbClr val="09405E"/>
                </a:solidFill>
                <a:latin typeface="Microsoft YaHei" charset="-122"/>
                <a:ea typeface="Microsoft YaHei" charset="-122"/>
                <a:cs typeface="Microsoft YaHei" charset="-122"/>
              </a:rPr>
              <a:t> </a:t>
            </a:r>
            <a:r>
              <a:rPr kumimoji="1" lang="en-US" altLang="zh-CN" sz="2400" kern="1200" dirty="0">
                <a:solidFill>
                  <a:srgbClr val="09405E"/>
                </a:solidFill>
                <a:latin typeface="Microsoft YaHei" charset="-122"/>
                <a:ea typeface="Microsoft YaHei" charset="-122"/>
                <a:cs typeface="Microsoft YaHei" charset="-122"/>
              </a:rPr>
              <a:t>Stopping</a:t>
            </a:r>
            <a:r>
              <a:rPr kumimoji="1" lang="zh-CN" altLang="en-US" sz="2400" kern="1200" dirty="0">
                <a:solidFill>
                  <a:srgbClr val="09405E"/>
                </a:solidFill>
                <a:latin typeface="Microsoft YaHei" charset="-122"/>
                <a:ea typeface="Microsoft YaHei" charset="-122"/>
                <a:cs typeface="Microsoft YaHei" charset="-122"/>
              </a:rPr>
              <a:t>）</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正则</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丢弃法（</a:t>
            </a:r>
            <a:r>
              <a:rPr kumimoji="1" lang="en-US" altLang="zh-CN" sz="2400" kern="1200" dirty="0">
                <a:solidFill>
                  <a:srgbClr val="09405E"/>
                </a:solidFill>
                <a:latin typeface="Microsoft YaHei" charset="-122"/>
                <a:ea typeface="Microsoft YaHei" charset="-122"/>
                <a:cs typeface="Microsoft YaHei" charset="-122"/>
              </a:rPr>
              <a:t>Dropout</a:t>
            </a:r>
            <a:r>
              <a:rPr kumimoji="1" lang="zh-CN" altLang="en-US" sz="2400" kern="1200" dirty="0">
                <a:solidFill>
                  <a:srgbClr val="09405E"/>
                </a:solidFill>
                <a:latin typeface="Microsoft YaHei" charset="-122"/>
                <a:ea typeface="Microsoft YaHei" charset="-122"/>
                <a:cs typeface="Microsoft YaHei" charset="-122"/>
              </a:rPr>
              <a:t>）</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参数初始化</a:t>
            </a:r>
            <a:endParaRPr kumimoji="1" lang="en-US" altLang="zh-CN" sz="2400" kern="1200" dirty="0">
              <a:solidFill>
                <a:srgbClr val="09405E"/>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25276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3190703" y="1564573"/>
            <a:ext cx="5824192" cy="3782129"/>
          </a:xfrm>
          <a:prstGeom prst="rect">
            <a:avLst/>
          </a:prstGeom>
        </p:spPr>
      </p:pic>
      <p:sp>
        <p:nvSpPr>
          <p:cNvPr id="5" name="文字方塊 4"/>
          <p:cNvSpPr txBox="1"/>
          <p:nvPr/>
        </p:nvSpPr>
        <p:spPr>
          <a:xfrm>
            <a:off x="3962849" y="5270799"/>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1943100" y="1843447"/>
            <a:ext cx="1740866"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目标函数</a:t>
            </a:r>
            <a:endParaRPr lang="en-US" altLang="zh-TW" sz="2400" dirty="0">
              <a:latin typeface="Microsoft YaHei" charset="-122"/>
              <a:ea typeface="Microsoft YaHei" charset="-122"/>
              <a:cs typeface="Microsoft YaHei" charset="-122"/>
            </a:endParaRPr>
          </a:p>
        </p:txBody>
      </p:sp>
      <p:sp>
        <p:nvSpPr>
          <p:cNvPr id="7" name="文字方塊 6"/>
          <p:cNvSpPr txBox="1"/>
          <p:nvPr/>
        </p:nvSpPr>
        <p:spPr>
          <a:xfrm>
            <a:off x="7885734" y="4508307"/>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7882214" y="3045566"/>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9" name="向下箭號 8"/>
          <p:cNvSpPr/>
          <p:nvPr/>
        </p:nvSpPr>
        <p:spPr>
          <a:xfrm>
            <a:off x="638219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5843985" y="2567341"/>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7809490" y="2659804"/>
            <a:ext cx="1944066"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7882215"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2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机器学习模型的目标函数通常包含两项：</a:t>
            </a:r>
            <a:endParaRPr lang="en-US" altLang="zh-TW" dirty="0"/>
          </a:p>
          <a:p>
            <a:pPr lvl="1"/>
            <a:r>
              <a:rPr lang="en-US" altLang="zh-CN" sz="2800" dirty="0">
                <a:solidFill>
                  <a:srgbClr val="0000FF"/>
                </a:solidFill>
              </a:rPr>
              <a:t> </a:t>
            </a:r>
            <a:r>
              <a:rPr lang="zh-CN" altLang="en-US" sz="2800" dirty="0">
                <a:solidFill>
                  <a:srgbClr val="0000FF"/>
                </a:solidFill>
              </a:rPr>
              <a:t>模型不仅在训练集上的损失和要小，而且参数要尽可能接近</a:t>
            </a:r>
            <a:r>
              <a:rPr lang="en-US" altLang="zh-CN" sz="2800" dirty="0">
                <a:solidFill>
                  <a:srgbClr val="0000FF"/>
                </a:solidFill>
              </a:rPr>
              <a:t>0</a:t>
            </a:r>
            <a:endParaRPr lang="zh-TW" altLang="en-US" sz="2800" dirty="0">
              <a:solidFill>
                <a:srgbClr val="0000FF"/>
              </a:solidFill>
            </a:endParaRPr>
          </a:p>
        </p:txBody>
      </p:sp>
      <p:sp>
        <p:nvSpPr>
          <p:cNvPr id="2" name="標題 1"/>
          <p:cNvSpPr>
            <a:spLocks noGrp="1"/>
          </p:cNvSpPr>
          <p:nvPr>
            <p:ph type="title"/>
          </p:nvPr>
        </p:nvSpPr>
        <p:spPr/>
        <p:txBody>
          <a:bodyPr/>
          <a:lstStyle/>
          <a:p>
            <a:r>
              <a:rPr lang="zh-CN" altLang="en-US" dirty="0"/>
              <a:t>正则（</a:t>
            </a:r>
            <a:r>
              <a:rPr lang="en-US" altLang="zh-TW" dirty="0"/>
              <a:t>Regularization</a:t>
            </a:r>
            <a:r>
              <a:rPr lang="zh-CN" altLang="en-US" dirty="0"/>
              <a:t>）</a:t>
            </a:r>
            <a:endParaRPr lang="zh-TW" altLang="en-US" dirty="0"/>
          </a:p>
        </p:txBody>
      </p:sp>
      <p:sp>
        <p:nvSpPr>
          <p:cNvPr id="5" name="文字方塊 4"/>
          <p:cNvSpPr txBox="1"/>
          <p:nvPr/>
        </p:nvSpPr>
        <p:spPr>
          <a:xfrm>
            <a:off x="1570259" y="4474443"/>
            <a:ext cx="4142556" cy="830997"/>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损失函数</a:t>
            </a:r>
            <a:endParaRPr lang="en-US" altLang="zh-TW" sz="2400" dirty="0">
              <a:latin typeface="Microsoft YaHei" charset="-122"/>
              <a:ea typeface="Microsoft YaHei" charset="-122"/>
              <a:cs typeface="Microsoft YaHei" charset="-122"/>
            </a:endParaRPr>
          </a:p>
          <a:p>
            <a:pPr algn="ctr"/>
            <a:r>
              <a:rPr lang="en-US" altLang="zh-TW"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如交叉熵损失，</a:t>
            </a:r>
            <a:r>
              <a:rPr lang="en-US" altLang="zh-CN" sz="2400" dirty="0">
                <a:latin typeface="Microsoft YaHei" charset="-122"/>
                <a:ea typeface="Microsoft YaHei" charset="-122"/>
                <a:cs typeface="Microsoft YaHei" charset="-122"/>
              </a:rPr>
              <a:t>L2</a:t>
            </a:r>
            <a:r>
              <a:rPr lang="zh-CN" altLang="en-US" sz="2400" dirty="0">
                <a:latin typeface="Microsoft YaHei" charset="-122"/>
                <a:ea typeface="Microsoft YaHei" charset="-122"/>
                <a:cs typeface="Microsoft YaHei" charset="-122"/>
              </a:rPr>
              <a:t>损失</a:t>
            </a:r>
            <a:r>
              <a:rPr lang="en-US" altLang="zh-TW" sz="2400" dirty="0">
                <a:latin typeface="Microsoft YaHei" charset="-122"/>
                <a:ea typeface="Microsoft YaHei" charset="-122"/>
                <a:cs typeface="Microsoft YaHei" charset="-122"/>
              </a:rPr>
              <a:t> …)</a:t>
            </a:r>
            <a:endParaRPr lang="zh-TW" altLang="en-US" sz="2400" dirty="0">
              <a:latin typeface="Microsoft YaHei" charset="-122"/>
              <a:ea typeface="Microsoft YaHei" charset="-122"/>
              <a:cs typeface="Microsoft YaHei" charset="-122"/>
            </a:endParaRPr>
          </a:p>
        </p:txBody>
      </p:sp>
      <p:cxnSp>
        <p:nvCxnSpPr>
          <p:cNvPr id="7" name="直線單箭頭接點 6"/>
          <p:cNvCxnSpPr/>
          <p:nvPr/>
        </p:nvCxnSpPr>
        <p:spPr>
          <a:xfrm>
            <a:off x="3874150" y="3468995"/>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433022" y="6097692"/>
            <a:ext cx="3777730" cy="461665"/>
          </a:xfrm>
          <a:prstGeom prst="rect">
            <a:avLst/>
          </a:prstGeom>
          <a:noFill/>
        </p:spPr>
        <p:txBody>
          <a:bodyPr wrap="square" rtlCol="0">
            <a:spAutoFit/>
          </a:bodyPr>
          <a:lstStyle/>
          <a:p>
            <a:pPr algn="ctr"/>
            <a:r>
              <a:rPr lang="en-US" altLang="zh-TW" sz="2400" dirty="0">
                <a:solidFill>
                  <a:srgbClr val="0000FF"/>
                </a:solidFill>
                <a:latin typeface="Microsoft YaHei" charset="-122"/>
                <a:ea typeface="Microsoft YaHei" charset="-122"/>
                <a:cs typeface="Microsoft YaHei" charset="-122"/>
              </a:rPr>
              <a:t>(</a:t>
            </a:r>
            <a:r>
              <a:rPr lang="zh-CN" altLang="en-US" sz="2400" dirty="0">
                <a:solidFill>
                  <a:srgbClr val="0000FF"/>
                </a:solidFill>
                <a:latin typeface="Microsoft YaHei" charset="-122"/>
                <a:ea typeface="Microsoft YaHei" charset="-122"/>
                <a:cs typeface="Microsoft YaHei" charset="-122"/>
              </a:rPr>
              <a:t>正则项不考虑偏置</a:t>
            </a:r>
            <a:r>
              <a:rPr lang="en-US" altLang="zh-TW" sz="2400" dirty="0">
                <a:solidFill>
                  <a:srgbClr val="0000FF"/>
                </a:solidFill>
                <a:latin typeface="Microsoft YaHei" charset="-122"/>
                <a:ea typeface="Microsoft YaHei" charset="-122"/>
                <a:cs typeface="Microsoft YaHei" charset="-122"/>
              </a:rPr>
              <a:t>)</a:t>
            </a:r>
            <a:endParaRPr lang="zh-TW" altLang="en-US" sz="2400" dirty="0">
              <a:solidFill>
                <a:srgbClr val="0000FF"/>
              </a:solidFill>
              <a:latin typeface="Microsoft YaHei" charset="-122"/>
              <a:ea typeface="Microsoft YaHei" charset="-122"/>
              <a:cs typeface="Microsoft YaHei" charset="-122"/>
            </a:endParaRPr>
          </a:p>
        </p:txBody>
      </p:sp>
      <p:sp>
        <p:nvSpPr>
          <p:cNvPr id="14" name="文字方塊 13"/>
          <p:cNvSpPr txBox="1"/>
          <p:nvPr/>
        </p:nvSpPr>
        <p:spPr>
          <a:xfrm>
            <a:off x="6178053" y="3620233"/>
            <a:ext cx="3552092"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正则项：</a:t>
            </a:r>
            <a:endParaRPr lang="zh-TW" altLang="en-US" sz="2400" dirty="0">
              <a:latin typeface="Microsoft YaHei" charset="-122"/>
              <a:ea typeface="Microsoft YaHei" charset="-122"/>
              <a:cs typeface="Microsoft YaHei" charset="-122"/>
            </a:endParaRPr>
          </a:p>
        </p:txBody>
      </p:sp>
      <p:cxnSp>
        <p:nvCxnSpPr>
          <p:cNvPr id="17" name="直線接點 16"/>
          <p:cNvCxnSpPr/>
          <p:nvPr/>
        </p:nvCxnSpPr>
        <p:spPr>
          <a:xfrm>
            <a:off x="3441596" y="3441149"/>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5384185" y="3343548"/>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5668772" y="3914130"/>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829135" y="4947374"/>
            <a:ext cx="3777730" cy="461665"/>
          </a:xfrm>
          <a:prstGeom prst="rect">
            <a:avLst/>
          </a:prstGeom>
          <a:noFill/>
        </p:spPr>
        <p:txBody>
          <a:bodyPr wrap="square" rtlCol="0">
            <a:spAutoFit/>
          </a:bodyPr>
          <a:lstStyle/>
          <a:p>
            <a:r>
              <a:rPr lang="en-US" altLang="zh-TW" sz="2400" dirty="0">
                <a:solidFill>
                  <a:srgbClr val="0000FF"/>
                </a:solidFill>
                <a:latin typeface="Microsoft YaHei" charset="-122"/>
                <a:ea typeface="Microsoft YaHei" charset="-122"/>
                <a:cs typeface="Microsoft YaHei" charset="-122"/>
              </a:rPr>
              <a:t>L2 </a:t>
            </a:r>
            <a:r>
              <a:rPr lang="zh-CN" altLang="en-US" sz="2400" dirty="0">
                <a:solidFill>
                  <a:srgbClr val="0000FF"/>
                </a:solidFill>
                <a:latin typeface="Microsoft YaHei" charset="-122"/>
                <a:ea typeface="Microsoft YaHei" charset="-122"/>
                <a:cs typeface="Microsoft YaHei" charset="-122"/>
              </a:rPr>
              <a:t>正则：</a:t>
            </a:r>
            <a:endParaRPr lang="zh-TW" altLang="en-US" sz="2400" dirty="0">
              <a:solidFill>
                <a:srgbClr val="0000FF"/>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矩形 5"/>
              <p:cNvSpPr/>
              <p:nvPr/>
            </p:nvSpPr>
            <p:spPr>
              <a:xfrm>
                <a:off x="1596884" y="2366911"/>
                <a:ext cx="4901150"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charset="0"/>
                        </a:rPr>
                        <m:t>𝐽</m:t>
                      </m:r>
                      <m:d>
                        <m:dPr>
                          <m:ctrlPr>
                            <a:rPr lang="en-US" altLang="zh-CN" sz="2800" i="1">
                              <a:latin typeface="Cambria Math" panose="02040503050406030204" pitchFamily="18" charset="0"/>
                            </a:rPr>
                          </m:ctrlPr>
                        </m:dPr>
                        <m:e>
                          <m:r>
                            <a:rPr kumimoji="1" lang="en-US" altLang="zh-CN" sz="2800" b="1" i="1">
                              <a:latin typeface="Cambria Math" charset="0"/>
                              <a:ea typeface="Cambria Math" charset="0"/>
                              <a:cs typeface="Cambria Math" charset="0"/>
                            </a:rPr>
                            <m:t>𝛉</m:t>
                          </m:r>
                        </m:e>
                      </m:d>
                      <m:r>
                        <a:rPr lang="en-US" altLang="zh-CN" sz="2800" i="1">
                          <a:latin typeface="Cambria Math" charset="0"/>
                        </a:rPr>
                        <m:t>=</m:t>
                      </m:r>
                      <m:nary>
                        <m:naryPr>
                          <m:chr m:val="∑"/>
                          <m:ctrlPr>
                            <a:rPr lang="is-IS" altLang="zh-CN" sz="2800" i="1">
                              <a:latin typeface="Cambria Math" panose="02040503050406030204" pitchFamily="18" charset="0"/>
                            </a:rPr>
                          </m:ctrlPr>
                        </m:naryPr>
                        <m:sub>
                          <m:r>
                            <m:rPr>
                              <m:brk m:alnAt="23"/>
                            </m:rPr>
                            <a:rPr lang="en-US" altLang="zh-CN" sz="2800" i="1">
                              <a:latin typeface="Cambria Math" charset="0"/>
                            </a:rPr>
                            <m:t>𝑖</m:t>
                          </m:r>
                          <m:r>
                            <a:rPr lang="en-US" altLang="zh-CN" sz="2800" i="1">
                              <a:latin typeface="Cambria Math" charset="0"/>
                            </a:rPr>
                            <m:t>=1</m:t>
                          </m:r>
                        </m:sub>
                        <m:sup>
                          <m:r>
                            <a:rPr lang="en-US" altLang="zh-CN" sz="2800" i="1">
                              <a:latin typeface="Cambria Math" charset="0"/>
                            </a:rPr>
                            <m:t>𝑁</m:t>
                          </m:r>
                        </m:sup>
                        <m:e>
                          <m:r>
                            <a:rPr lang="en-US" altLang="zh-CN" sz="2800" b="0" i="1" smtClean="0">
                              <a:latin typeface="Cambria Math" panose="02040503050406030204" pitchFamily="18" charset="0"/>
                            </a:rPr>
                            <m:t>𝐿</m:t>
                          </m:r>
                          <m:d>
                            <m:dPr>
                              <m:ctrlPr>
                                <a:rPr lang="mr-IN"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charset="0"/>
                                    </a:rPr>
                                    <m:t>𝑦</m:t>
                                  </m:r>
                                </m:e>
                                <m:sub>
                                  <m:r>
                                    <a:rPr lang="en-US" altLang="zh-CN" sz="2800" i="1">
                                      <a:latin typeface="Cambria Math" charset="0"/>
                                    </a:rPr>
                                    <m:t>𝑖</m:t>
                                  </m:r>
                                </m:sub>
                              </m:sSub>
                              <m:r>
                                <a:rPr lang="en-US" altLang="zh-CN" sz="2800" i="1">
                                  <a:latin typeface="Cambria Math" charset="0"/>
                                </a:rPr>
                                <m:t>,</m:t>
                              </m:r>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charset="0"/>
                                        </a:rPr>
                                        <m:t>𝑦</m:t>
                                      </m:r>
                                    </m:e>
                                  </m:acc>
                                </m:e>
                                <m:sub>
                                  <m:r>
                                    <a:rPr lang="en-US" altLang="zh-CN" sz="2800" i="1">
                                      <a:latin typeface="Cambria Math" charset="0"/>
                                    </a:rPr>
                                    <m:t>𝑖</m:t>
                                  </m:r>
                                </m:sub>
                              </m:sSub>
                              <m:r>
                                <a:rPr lang="en-US" altLang="zh-CN" sz="2800" b="0" i="1" smtClean="0">
                                  <a:latin typeface="Cambria Math" panose="02040503050406030204" pitchFamily="18" charset="0"/>
                                </a:rPr>
                                <m:t>;</m:t>
                              </m:r>
                              <m:r>
                                <a:rPr kumimoji="1" lang="en-US" altLang="zh-CN" sz="2800" b="1" i="1">
                                  <a:latin typeface="Cambria Math" charset="0"/>
                                  <a:ea typeface="Cambria Math" charset="0"/>
                                  <a:cs typeface="Cambria Math" charset="0"/>
                                </a:rPr>
                                <m:t>𝛉</m:t>
                              </m:r>
                            </m:e>
                          </m:d>
                        </m:e>
                      </m:nary>
                      <m:r>
                        <a:rPr lang="en-US" altLang="zh-CN" sz="2800" i="1">
                          <a:latin typeface="Cambria Math" charset="0"/>
                        </a:rPr>
                        <m:t>+</m:t>
                      </m:r>
                      <m:r>
                        <a:rPr lang="en-US" altLang="zh-CN" sz="2800" i="1">
                          <a:latin typeface="Cambria Math" charset="0"/>
                          <a:ea typeface="Cambria Math" charset="0"/>
                          <a:cs typeface="Cambria Math" charset="0"/>
                        </a:rPr>
                        <m:t>𝜆</m:t>
                      </m:r>
                      <m:r>
                        <a:rPr lang="en-US" altLang="zh-CN" sz="2800" i="1">
                          <a:latin typeface="Cambria Math" charset="0"/>
                          <a:ea typeface="Cambria Math" charset="0"/>
                          <a:cs typeface="Cambria Math" charset="0"/>
                        </a:rPr>
                        <m:t>𝑅</m:t>
                      </m:r>
                      <m:d>
                        <m:dPr>
                          <m:ctrlPr>
                            <a:rPr lang="en-US" altLang="zh-CN" sz="2800" i="1">
                              <a:latin typeface="Cambria Math" panose="02040503050406030204" pitchFamily="18" charset="0"/>
                            </a:rPr>
                          </m:ctrlPr>
                        </m:dPr>
                        <m:e>
                          <m:r>
                            <a:rPr kumimoji="1" lang="en-US" altLang="zh-CN" sz="2800" b="1" i="1">
                              <a:latin typeface="Cambria Math" charset="0"/>
                              <a:ea typeface="Cambria Math" charset="0"/>
                              <a:cs typeface="Cambria Math" charset="0"/>
                            </a:rPr>
                            <m:t>𝛉</m:t>
                          </m:r>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596884" y="2366911"/>
                <a:ext cx="4901150" cy="1303883"/>
              </a:xfrm>
              <a:prstGeom prst="rect">
                <a:avLst/>
              </a:prstGeom>
              <a:blipFill>
                <a:blip r:embed="rId3"/>
                <a:stretch>
                  <a:fillRect l="-1550" t="-101942" b="-160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85030" y="4195340"/>
                <a:ext cx="24544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latin typeface="Cambria Math" charset="0"/>
                          <a:ea typeface="Cambria Math" charset="0"/>
                          <a:cs typeface="Cambria Math" charset="0"/>
                        </a:rPr>
                        <m:t>𝛉</m:t>
                      </m:r>
                      <m:r>
                        <a:rPr kumimoji="1" lang="en-US" altLang="zh-CN" sz="2400" b="1" i="1" smtClean="0">
                          <a:latin typeface="Cambria Math" charset="0"/>
                          <a:ea typeface="Cambria Math" charset="0"/>
                          <a:cs typeface="Cambria Math" charset="0"/>
                        </a:rPr>
                        <m:t>=</m:t>
                      </m:r>
                      <m:d>
                        <m:dPr>
                          <m:begChr m:val="["/>
                          <m:endChr m:val="]"/>
                          <m:ctrlPr>
                            <a:rPr kumimoji="1" lang="mr-IN" altLang="zh-CN" sz="2400" b="1" i="1" smtClean="0">
                              <a:latin typeface="Cambria Math" panose="02040503050406030204" pitchFamily="18" charset="0"/>
                              <a:ea typeface="Cambria Math" charset="0"/>
                              <a:cs typeface="Cambria Math" charset="0"/>
                            </a:rPr>
                          </m:ctrlPr>
                        </m:dPr>
                        <m:e>
                          <m:sSub>
                            <m:sSubPr>
                              <m:ctrlPr>
                                <a:rPr kumimoji="1" lang="en-US" altLang="zh-CN" sz="2400" i="1" smtClean="0">
                                  <a:latin typeface="Cambria Math" panose="02040503050406030204" pitchFamily="18" charset="0"/>
                                  <a:ea typeface="Cambria Math" charset="0"/>
                                  <a:cs typeface="Cambria Math" charset="0"/>
                                </a:rPr>
                              </m:ctrlPr>
                            </m:sSub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1</m:t>
                              </m:r>
                            </m:sub>
                          </m:sSub>
                          <m:r>
                            <a:rPr kumimoji="1" lang="en-US" altLang="zh-CN" sz="2400" b="0" i="1" smtClean="0">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b="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Sub>
                          <m:r>
                            <a:rPr kumimoji="1" lang="en-US" altLang="zh-CN" sz="2400" b="0" i="1" smtClean="0">
                              <a:latin typeface="Cambria Math" charset="0"/>
                              <a:ea typeface="Cambria Math" charset="0"/>
                              <a:cs typeface="Cambria Math" charset="0"/>
                            </a:rPr>
                            <m:t>, …,</m:t>
                          </m:r>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385030" y="4195340"/>
                <a:ext cx="2454454" cy="461665"/>
              </a:xfrm>
              <a:prstGeom prst="rect">
                <a:avLst/>
              </a:prstGeom>
              <a:blipFill rotWithShape="0">
                <a:blip r:embed="rId4"/>
                <a:stretch>
                  <a:fillRect b="-1316"/>
                </a:stretch>
              </a:blipFill>
            </p:spPr>
            <p:txBody>
              <a:bodyPr/>
              <a:lstStyle/>
              <a:p>
                <a:r>
                  <a:rPr lang="zh-CN" altLang="en-US">
                    <a:noFill/>
                  </a:rPr>
                  <a:t> </a:t>
                </a:r>
              </a:p>
            </p:txBody>
          </p:sp>
        </mc:Fallback>
      </mc:AlternateContent>
      <p:cxnSp>
        <p:nvCxnSpPr>
          <p:cNvPr id="19" name="直線單箭頭接點 6"/>
          <p:cNvCxnSpPr/>
          <p:nvPr/>
        </p:nvCxnSpPr>
        <p:spPr>
          <a:xfrm>
            <a:off x="5661524" y="3348464"/>
            <a:ext cx="0" cy="62291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196426" y="4947374"/>
                <a:ext cx="3082447" cy="485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b="1" i="1" smtClean="0">
                              <a:latin typeface="Cambria Math" panose="02040503050406030204" pitchFamily="18" charset="0"/>
                              <a:ea typeface="Cambria Math" charset="0"/>
                              <a:cs typeface="Cambria Math" charset="0"/>
                            </a:rPr>
                          </m:ctrlPr>
                        </m:sSubSupPr>
                        <m:e>
                          <m:d>
                            <m:dPr>
                              <m:begChr m:val="‖"/>
                              <m:endChr m:val="‖"/>
                              <m:ctrlPr>
                                <a:rPr kumimoji="1" lang="en-US" altLang="zh-CN" sz="2400" b="1" i="1" smtClean="0">
                                  <a:latin typeface="Cambria Math" panose="02040503050406030204" pitchFamily="18" charset="0"/>
                                  <a:ea typeface="Cambria Math" charset="0"/>
                                  <a:cs typeface="Cambria Math" charset="0"/>
                                </a:rPr>
                              </m:ctrlPr>
                            </m:dPr>
                            <m:e>
                              <m:r>
                                <a:rPr kumimoji="1" lang="en-US" altLang="zh-CN" sz="2400" b="1" i="1">
                                  <a:latin typeface="Cambria Math" charset="0"/>
                                  <a:ea typeface="Cambria Math" charset="0"/>
                                  <a:cs typeface="Cambria Math" charset="0"/>
                                </a:rPr>
                                <m:t>𝛉</m:t>
                              </m:r>
                            </m:e>
                          </m:d>
                        </m:e>
                        <m:sub>
                          <m:r>
                            <a:rPr kumimoji="1" lang="en-US" altLang="zh-CN" sz="2400" b="1" i="1" smtClean="0">
                              <a:latin typeface="Cambria Math" charset="0"/>
                              <a:ea typeface="Cambria Math" charset="0"/>
                              <a:cs typeface="Cambria Math" charset="0"/>
                            </a:rPr>
                            <m:t>𝟐</m:t>
                          </m:r>
                        </m:sub>
                        <m:sup>
                          <m:r>
                            <a:rPr kumimoji="1" lang="en-US" altLang="zh-CN" sz="2400" b="1" i="1" smtClean="0">
                              <a:latin typeface="Cambria Math" charset="0"/>
                              <a:ea typeface="Cambria Math" charset="0"/>
                              <a:cs typeface="Cambria Math" charset="0"/>
                            </a:rPr>
                            <m:t>𝟐</m:t>
                          </m:r>
                        </m:sup>
                      </m:sSubSup>
                      <m:r>
                        <a:rPr kumimoji="1" lang="en-US" altLang="zh-CN" sz="2400" b="1" i="1" smtClean="0">
                          <a:latin typeface="Cambria Math" charset="0"/>
                          <a:ea typeface="Cambria Math" charset="0"/>
                          <a:cs typeface="Cambria Math" charset="0"/>
                        </a:rPr>
                        <m:t>=</m:t>
                      </m:r>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1</m:t>
                          </m:r>
                        </m:sub>
                        <m:sup>
                          <m:r>
                            <a:rPr kumimoji="1" lang="en-US" altLang="zh-CN" sz="2400" b="0" i="1" smtClean="0">
                              <a:latin typeface="Cambria Math" charset="0"/>
                              <a:ea typeface="Cambria Math" charset="0"/>
                              <a:cs typeface="Cambria Math" charset="0"/>
                            </a:rPr>
                            <m:t>2</m:t>
                          </m:r>
                        </m:sup>
                      </m:sSubSup>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2</m:t>
                          </m:r>
                        </m:sup>
                      </m:sSubSup>
                      <m:r>
                        <a:rPr kumimoji="1" lang="en-US" altLang="zh-CN" sz="2400" b="0" i="1" smtClean="0">
                          <a:latin typeface="Cambria Math" charset="0"/>
                          <a:ea typeface="Cambria Math" charset="0"/>
                          <a:cs typeface="Cambria Math" charset="0"/>
                        </a:rPr>
                        <m:t>+…</m:t>
                      </m:r>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7196426" y="4947374"/>
                <a:ext cx="3082447" cy="48551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14"/>
              <p:cNvSpPr txBox="1"/>
              <p:nvPr/>
            </p:nvSpPr>
            <p:spPr>
              <a:xfrm>
                <a:off x="5829134" y="5534459"/>
                <a:ext cx="5161953" cy="508794"/>
              </a:xfrm>
              <a:prstGeom prst="rect">
                <a:avLst/>
              </a:prstGeom>
              <a:noFill/>
            </p:spPr>
            <p:txBody>
              <a:bodyPr wrap="square" rtlCol="0">
                <a:spAutoFit/>
              </a:bodyPr>
              <a:lstStyle/>
              <a:p>
                <a:r>
                  <a:rPr lang="en-US" altLang="zh-TW" sz="2400" dirty="0">
                    <a:solidFill>
                      <a:srgbClr val="0000FF"/>
                    </a:solidFill>
                    <a:latin typeface="Microsoft YaHei" charset="-122"/>
                    <a:ea typeface="Microsoft YaHei" charset="-122"/>
                    <a:cs typeface="Microsoft YaHei" charset="-122"/>
                  </a:rPr>
                  <a:t>L1 </a:t>
                </a:r>
                <a:r>
                  <a:rPr lang="zh-CN" altLang="en-US" sz="2400" dirty="0">
                    <a:solidFill>
                      <a:srgbClr val="0000FF"/>
                    </a:solidFill>
                    <a:latin typeface="Microsoft YaHei" charset="-122"/>
                    <a:ea typeface="Microsoft YaHei" charset="-122"/>
                    <a:cs typeface="Microsoft YaHei" charset="-122"/>
                  </a:rPr>
                  <a:t>正则：</a:t>
                </a:r>
                <a14:m>
                  <m:oMath xmlns:m="http://schemas.openxmlformats.org/officeDocument/2006/math">
                    <m:sSubSup>
                      <m:sSubSupPr>
                        <m:ctrlPr>
                          <a:rPr kumimoji="1" lang="en-US" altLang="zh-CN" sz="2400" b="1" i="1">
                            <a:latin typeface="Cambria Math" panose="02040503050406030204" pitchFamily="18" charset="0"/>
                            <a:ea typeface="Cambria Math" charset="0"/>
                            <a:cs typeface="Cambria Math" charset="0"/>
                          </a:rPr>
                        </m:ctrlPr>
                      </m:sSubSupPr>
                      <m:e>
                        <m:d>
                          <m:dPr>
                            <m:begChr m:val="‖"/>
                            <m:endChr m:val="‖"/>
                            <m:ctrlPr>
                              <a:rPr kumimoji="1" lang="en-US" altLang="zh-CN" sz="2400" b="1" i="1">
                                <a:latin typeface="Cambria Math" panose="02040503050406030204" pitchFamily="18" charset="0"/>
                                <a:ea typeface="Cambria Math" charset="0"/>
                                <a:cs typeface="Cambria Math" charset="0"/>
                              </a:rPr>
                            </m:ctrlPr>
                          </m:dPr>
                          <m:e>
                            <m:r>
                              <a:rPr kumimoji="1" lang="en-US" altLang="zh-CN" sz="2400" b="1" i="1">
                                <a:latin typeface="Cambria Math" charset="0"/>
                                <a:ea typeface="Cambria Math" charset="0"/>
                                <a:cs typeface="Cambria Math" charset="0"/>
                              </a:rPr>
                              <m:t>𝛉</m:t>
                            </m:r>
                          </m:e>
                        </m:d>
                      </m:e>
                      <m:sub>
                        <m:r>
                          <a:rPr kumimoji="1" lang="en-US" altLang="zh-CN" sz="2400" b="1" i="1" smtClean="0">
                            <a:latin typeface="Cambria Math" charset="0"/>
                            <a:ea typeface="Cambria Math" charset="0"/>
                            <a:cs typeface="Cambria Math" charset="0"/>
                          </a:rPr>
                          <m:t>𝟏</m:t>
                        </m:r>
                      </m:sub>
                      <m:sup/>
                    </m:sSubSup>
                    <m:r>
                      <a:rPr kumimoji="1" lang="en-US" altLang="zh-CN" sz="2400" b="1" i="1">
                        <a:latin typeface="Cambria Math" charset="0"/>
                        <a:ea typeface="Cambria Math" charset="0"/>
                        <a:cs typeface="Cambria Math" charset="0"/>
                      </a:rPr>
                      <m:t>=</m:t>
                    </m:r>
                    <m:d>
                      <m:dPr>
                        <m:begChr m:val="|"/>
                        <m:endChr m:val="|"/>
                        <m:ctrlPr>
                          <a:rPr kumimoji="1" lang="hr-HR" altLang="zh-CN" sz="2400" b="1" i="1" smtClean="0">
                            <a:latin typeface="Cambria Math" panose="02040503050406030204" pitchFamily="18" charset="0"/>
                            <a:ea typeface="Cambria Math" charset="0"/>
                            <a:cs typeface="Cambria Math" charset="0"/>
                          </a:rPr>
                        </m:ctrlPr>
                      </m:dPr>
                      <m:e>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1</m:t>
                            </m:r>
                          </m:sub>
                        </m:sSub>
                      </m:e>
                    </m:d>
                    <m:r>
                      <a:rPr kumimoji="1" lang="en-US" altLang="zh-CN" sz="2400" i="1">
                        <a:latin typeface="Cambria Math" charset="0"/>
                        <a:ea typeface="Cambria Math" charset="0"/>
                        <a:cs typeface="Cambria Math" charset="0"/>
                      </a:rPr>
                      <m:t>+</m:t>
                    </m:r>
                    <m:d>
                      <m:dPr>
                        <m:begChr m:val="|"/>
                        <m:endChr m:val="|"/>
                        <m:ctrlPr>
                          <a:rPr kumimoji="1" lang="hr-HR" altLang="zh-CN" sz="2400" i="1" smtClean="0">
                            <a:latin typeface="Cambria Math" panose="02040503050406030204" pitchFamily="18" charset="0"/>
                            <a:ea typeface="Cambria Math" charset="0"/>
                            <a:cs typeface="Cambria Math" charset="0"/>
                          </a:rPr>
                        </m:ctrlPr>
                      </m:dPr>
                      <m:e>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Sub>
                      </m:e>
                    </m:d>
                    <m:r>
                      <a:rPr kumimoji="1" lang="en-US" altLang="zh-CN" sz="2400" b="0" i="1" smtClean="0">
                        <a:latin typeface="Cambria Math" charset="0"/>
                        <a:ea typeface="Cambria Math" charset="0"/>
                        <a:cs typeface="Cambria Math" charset="0"/>
                      </a:rPr>
                      <m:t>+…</m:t>
                    </m:r>
                  </m:oMath>
                </a14:m>
                <a:endParaRPr lang="zh-CN" altLang="en-US" sz="2400" dirty="0"/>
              </a:p>
            </p:txBody>
          </p:sp>
        </mc:Choice>
        <mc:Fallback xmlns="">
          <p:sp>
            <p:nvSpPr>
              <p:cNvPr id="22" name="文字方塊 14"/>
              <p:cNvSpPr txBox="1">
                <a:spLocks noRot="1" noChangeAspect="1" noMove="1" noResize="1" noEditPoints="1" noAdjustHandles="1" noChangeArrowheads="1" noChangeShapeType="1" noTextEdit="1"/>
              </p:cNvSpPr>
              <p:nvPr/>
            </p:nvSpPr>
            <p:spPr>
              <a:xfrm>
                <a:off x="5829134" y="5534459"/>
                <a:ext cx="5161953" cy="508794"/>
              </a:xfrm>
              <a:prstGeom prst="rect">
                <a:avLst/>
              </a:prstGeom>
              <a:blipFill rotWithShape="0">
                <a:blip r:embed="rId6"/>
                <a:stretch>
                  <a:fillRect l="-1771" t="-1205" b="-26506"/>
                </a:stretch>
              </a:blipFill>
            </p:spPr>
            <p:txBody>
              <a:bodyPr/>
              <a:lstStyle/>
              <a:p>
                <a:r>
                  <a:rPr lang="zh-CN" altLang="en-US">
                    <a:noFill/>
                  </a:rPr>
                  <a:t> </a:t>
                </a:r>
              </a:p>
            </p:txBody>
          </p:sp>
        </mc:Fallback>
      </mc:AlternateContent>
      <p:sp>
        <p:nvSpPr>
          <p:cNvPr id="23" name="矩形 22"/>
          <p:cNvSpPr/>
          <p:nvPr/>
        </p:nvSpPr>
        <p:spPr>
          <a:xfrm>
            <a:off x="10293082" y="4915291"/>
            <a:ext cx="1898918"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Weight Decay</a:t>
            </a:r>
            <a:endParaRPr lang="zh-TW" altLang="en-US" sz="2400" dirty="0"/>
          </a:p>
        </p:txBody>
      </p:sp>
    </p:spTree>
    <p:extLst>
      <p:ext uri="{BB962C8B-B14F-4D97-AF65-F5344CB8AC3E}">
        <p14:creationId xmlns:p14="http://schemas.microsoft.com/office/powerpoint/2010/main" val="21052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P spid="10" grpId="0"/>
      <p:bldP spid="21" grpId="0"/>
      <p:bldP spid="22" grpId="0"/>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734238" y="4055089"/>
                <a:ext cx="10752465" cy="2831544"/>
              </a:xfrm>
              <a:prstGeom prst="rect">
                <a:avLst/>
              </a:prstGeom>
              <a:noFill/>
            </p:spPr>
            <p:txBody>
              <a:bodyPr wrap="square" rtlCol="0">
                <a:spAutoFit/>
              </a:bodyPr>
              <a:lstStyle/>
              <a:p>
                <a:pPr marL="342900" indent="-342900">
                  <a:buFont typeface="Wingdings" pitchFamily="2" charset="2"/>
                  <a:buChar char="n"/>
                </a:pPr>
                <a:r>
                  <a:rPr lang="zh-CN" altLang="en-US" sz="2400" dirty="0">
                    <a:solidFill>
                      <a:srgbClr val="002060"/>
                    </a:solidFill>
                    <a:latin typeface="Microsoft YaHei" charset="-122"/>
                    <a:ea typeface="Microsoft YaHei" charset="-122"/>
                    <a:cs typeface="Microsoft YaHei" charset="-122"/>
                  </a:rPr>
                  <a:t>随机删除一部分神经元，即随机地将输入中的每个元素以概率</a:t>
                </a:r>
                <a14:m>
                  <m:oMath xmlns:m="http://schemas.openxmlformats.org/officeDocument/2006/math">
                    <m:r>
                      <a:rPr lang="en-US" altLang="zh-TW" sz="2400" i="1" dirty="0" smtClean="0">
                        <a:solidFill>
                          <a:srgbClr val="002060"/>
                        </a:solidFill>
                        <a:latin typeface="Cambria Math" panose="02040503050406030204" pitchFamily="18" charset="0"/>
                        <a:ea typeface="Microsoft YaHei" charset="-122"/>
                        <a:cs typeface="Microsoft YaHei" charset="-122"/>
                      </a:rPr>
                      <m:t>𝑝</m:t>
                    </m:r>
                  </m:oMath>
                </a14:m>
                <a:r>
                  <a:rPr lang="zh-CN" altLang="en-US" sz="2400" dirty="0">
                    <a:solidFill>
                      <a:srgbClr val="002060"/>
                    </a:solidFill>
                    <a:latin typeface="Microsoft YaHei" charset="-122"/>
                    <a:ea typeface="Microsoft YaHei" charset="-122"/>
                    <a:cs typeface="Microsoft YaHei" charset="-122"/>
                  </a:rPr>
                  <a:t>置</a:t>
                </a:r>
                <a:r>
                  <a:rPr lang="en-US" altLang="zh-CN" sz="2400" dirty="0">
                    <a:solidFill>
                      <a:srgbClr val="002060"/>
                    </a:solidFill>
                    <a:latin typeface="Microsoft YaHei" charset="-122"/>
                    <a:ea typeface="Microsoft YaHei" charset="-122"/>
                    <a:cs typeface="Microsoft YaHei" charset="-122"/>
                  </a:rPr>
                  <a:t>0</a:t>
                </a:r>
              </a:p>
              <a:p>
                <a:endParaRPr lang="en-US" altLang="zh-TW"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endParaRPr lang="en-US" altLang="zh-TW"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r>
                  <a:rPr lang="zh-CN" altLang="en-US" sz="2400" dirty="0">
                    <a:solidFill>
                      <a:srgbClr val="002060"/>
                    </a:solidFill>
                    <a:latin typeface="Microsoft YaHei" charset="-122"/>
                    <a:ea typeface="Microsoft YaHei" charset="-122"/>
                    <a:cs typeface="Microsoft YaHei" charset="-122"/>
                  </a:rPr>
                  <a:t>前向传播</a:t>
                </a:r>
                <a:endParaRPr lang="en-US" altLang="zh-CN"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endParaRPr lang="en-US" altLang="zh-CN"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endParaRPr lang="en-US" altLang="zh-CN" sz="10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r>
                  <a:rPr lang="zh-CN" altLang="en-US" sz="2400" dirty="0">
                    <a:solidFill>
                      <a:srgbClr val="002060"/>
                    </a:solidFill>
                    <a:latin typeface="Microsoft YaHei" charset="-122"/>
                    <a:ea typeface="Microsoft YaHei" charset="-122"/>
                    <a:cs typeface="Microsoft YaHei" charset="-122"/>
                  </a:rPr>
                  <a:t>反向传播损失，更新参数</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没有被删除的那一部分神经元的参数得到更新，删除的神经元参数保持被删除前的结果）</a:t>
                </a:r>
                <a:endParaRPr lang="en-US" altLang="zh-CN" sz="2400" dirty="0">
                  <a:solidFill>
                    <a:srgbClr val="002060"/>
                  </a:solidFill>
                  <a:latin typeface="Microsoft YaHei" charset="-122"/>
                  <a:ea typeface="Microsoft YaHei" charset="-122"/>
                  <a:cs typeface="Microsoft YaHei" charset="-122"/>
                </a:endParaRPr>
              </a:p>
            </p:txBody>
          </p:sp>
        </mc:Choice>
        <mc:Fallback xmlns="">
          <p:sp>
            <p:nvSpPr>
              <p:cNvPr id="119" name="文字方塊 118"/>
              <p:cNvSpPr txBox="1">
                <a:spLocks noRot="1" noChangeAspect="1" noMove="1" noResize="1" noEditPoints="1" noAdjustHandles="1" noChangeArrowheads="1" noChangeShapeType="1" noTextEdit="1"/>
              </p:cNvSpPr>
              <p:nvPr/>
            </p:nvSpPr>
            <p:spPr>
              <a:xfrm>
                <a:off x="734238" y="4055089"/>
                <a:ext cx="10752465" cy="2831544"/>
              </a:xfrm>
              <a:prstGeom prst="rect">
                <a:avLst/>
              </a:prstGeom>
              <a:blipFill>
                <a:blip r:embed="rId3"/>
                <a:stretch>
                  <a:fillRect l="-708" t="-1786" r="-118" b="-4018"/>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6AC4E428-6CB3-FA40-BD2C-27DBFF61CF9E}"/>
              </a:ext>
            </a:extLst>
          </p:cNvPr>
          <p:cNvGrpSpPr/>
          <p:nvPr/>
        </p:nvGrpSpPr>
        <p:grpSpPr>
          <a:xfrm>
            <a:off x="378648" y="808781"/>
            <a:ext cx="5376205" cy="2608396"/>
            <a:chOff x="3840154" y="1505394"/>
            <a:chExt cx="5777313" cy="2641997"/>
          </a:xfrm>
        </p:grpSpPr>
        <p:sp>
          <p:nvSpPr>
            <p:cNvPr id="63" name="橢圓 62"/>
            <p:cNvSpPr/>
            <p:nvPr/>
          </p:nvSpPr>
          <p:spPr>
            <a:xfrm>
              <a:off x="5419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5419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4160254"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4160254"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7693769" y="24079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7693769" y="31941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7693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7693769" y="32469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4160254" y="1795088"/>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4160254"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4160254"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4160254"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3893919" y="23280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7183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7183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3893919" y="30826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4160254"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4160254"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4160254"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4160254"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4160254"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5929027"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5929027"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5929027"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5929027"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5929027"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5929027"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5929027"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5929027"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5929027"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5929027"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5489370" y="1600601"/>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5494602" y="3010486"/>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7256127" y="2981603"/>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7265551" y="3674024"/>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3840154" y="3023686"/>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3863885" y="2294638"/>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4171694"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5940467"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7EA6C553-D7E5-0048-98B0-3A3CA2B22599}"/>
              </a:ext>
            </a:extLst>
          </p:cNvPr>
          <p:cNvSpPr/>
          <p:nvPr/>
        </p:nvSpPr>
        <p:spPr>
          <a:xfrm>
            <a:off x="630237" y="3513938"/>
            <a:ext cx="4717209" cy="523220"/>
          </a:xfrm>
          <a:prstGeom prst="rect">
            <a:avLst/>
          </a:prstGeom>
        </p:spPr>
        <p:txBody>
          <a:bodyPr wrap="square">
            <a:spAutoFit/>
          </a:bodyPr>
          <a:lstStyle/>
          <a:p>
            <a:r>
              <a:rPr lang="zh-CN" altLang="en-US" sz="2800" dirty="0">
                <a:solidFill>
                  <a:srgbClr val="002060"/>
                </a:solidFill>
                <a:latin typeface="Microsoft YaHei" charset="-122"/>
                <a:ea typeface="Microsoft YaHei" charset="-122"/>
                <a:cs typeface="Microsoft YaHei" charset="-122"/>
              </a:rPr>
              <a:t>在每个</a:t>
            </a:r>
            <a:r>
              <a:rPr lang="en-US" altLang="zh-CN" sz="2800" dirty="0">
                <a:solidFill>
                  <a:srgbClr val="002060"/>
                </a:solidFill>
                <a:latin typeface="Microsoft YaHei" charset="-122"/>
                <a:ea typeface="Microsoft YaHei" charset="-122"/>
                <a:cs typeface="Microsoft YaHei" charset="-122"/>
              </a:rPr>
              <a:t>Mini- Batch</a:t>
            </a:r>
            <a:r>
              <a:rPr lang="zh-CN" altLang="en-US" sz="2800" dirty="0">
                <a:solidFill>
                  <a:srgbClr val="002060"/>
                </a:solidFill>
                <a:latin typeface="Microsoft YaHei" charset="-122"/>
                <a:ea typeface="Microsoft YaHei" charset="-122"/>
                <a:cs typeface="Microsoft YaHei" charset="-122"/>
              </a:rPr>
              <a:t>训练时</a:t>
            </a:r>
            <a:endParaRPr lang="zh-CN" altLang="en-US" sz="2800" dirty="0">
              <a:solidFill>
                <a:srgbClr val="002060"/>
              </a:solidFill>
            </a:endParaRPr>
          </a:p>
        </p:txBody>
      </p:sp>
      <p:grpSp>
        <p:nvGrpSpPr>
          <p:cNvPr id="116" name="组合 115">
            <a:extLst>
              <a:ext uri="{FF2B5EF4-FFF2-40B4-BE49-F238E27FC236}">
                <a16:creationId xmlns:a16="http://schemas.microsoft.com/office/drawing/2014/main" id="{413C7185-2557-8046-B5B0-EC01B0709932}"/>
              </a:ext>
            </a:extLst>
          </p:cNvPr>
          <p:cNvGrpSpPr/>
          <p:nvPr/>
        </p:nvGrpSpPr>
        <p:grpSpPr>
          <a:xfrm>
            <a:off x="6676635" y="902777"/>
            <a:ext cx="5326173" cy="2608396"/>
            <a:chOff x="3893919" y="1505394"/>
            <a:chExt cx="5723548" cy="2641997"/>
          </a:xfrm>
        </p:grpSpPr>
        <p:sp>
          <p:nvSpPr>
            <p:cNvPr id="117" name="橢圓 63">
              <a:extLst>
                <a:ext uri="{FF2B5EF4-FFF2-40B4-BE49-F238E27FC236}">
                  <a16:creationId xmlns:a16="http://schemas.microsoft.com/office/drawing/2014/main" id="{56490D0D-7107-F541-9AC3-49C3B2A98449}"/>
                </a:ext>
              </a:extLst>
            </p:cNvPr>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8" name="橢圓 65">
              <a:extLst>
                <a:ext uri="{FF2B5EF4-FFF2-40B4-BE49-F238E27FC236}">
                  <a16:creationId xmlns:a16="http://schemas.microsoft.com/office/drawing/2014/main" id="{C07C6898-2C65-0644-A4D0-625529BACD67}"/>
                </a:ext>
              </a:extLst>
            </p:cNvPr>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1" name="橢圓 66">
              <a:extLst>
                <a:ext uri="{FF2B5EF4-FFF2-40B4-BE49-F238E27FC236}">
                  <a16:creationId xmlns:a16="http://schemas.microsoft.com/office/drawing/2014/main" id="{04F44675-3024-EC4D-B79A-BCB1A765A449}"/>
                </a:ext>
              </a:extLst>
            </p:cNvPr>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橢圓 67">
              <a:extLst>
                <a:ext uri="{FF2B5EF4-FFF2-40B4-BE49-F238E27FC236}">
                  <a16:creationId xmlns:a16="http://schemas.microsoft.com/office/drawing/2014/main" id="{4CD62101-7BA2-A448-8F6C-09CCEED3A120}"/>
                </a:ext>
              </a:extLst>
            </p:cNvPr>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矩形 122">
              <a:extLst>
                <a:ext uri="{FF2B5EF4-FFF2-40B4-BE49-F238E27FC236}">
                  <a16:creationId xmlns:a16="http://schemas.microsoft.com/office/drawing/2014/main" id="{5007A86D-DC28-0848-B1EF-56800991D39B}"/>
                </a:ext>
              </a:extLst>
            </p:cNvPr>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4" name="直線單箭頭接點 70">
              <a:extLst>
                <a:ext uri="{FF2B5EF4-FFF2-40B4-BE49-F238E27FC236}">
                  <a16:creationId xmlns:a16="http://schemas.microsoft.com/office/drawing/2014/main" id="{E9FEF993-930E-054E-8C1B-A5C391659A6B}"/>
                </a:ext>
              </a:extLst>
            </p:cNvPr>
            <p:cNvCxnSpPr>
              <a:stCxn id="123" idx="3"/>
              <a:endCxn id="117"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72">
              <a:extLst>
                <a:ext uri="{FF2B5EF4-FFF2-40B4-BE49-F238E27FC236}">
                  <a16:creationId xmlns:a16="http://schemas.microsoft.com/office/drawing/2014/main" id="{5FF3E029-F75D-3944-A995-275B845DF8A5}"/>
                </a:ext>
              </a:extLst>
            </p:cNvPr>
            <p:cNvCxnSpPr>
              <a:stCxn id="123" idx="3"/>
              <a:endCxn id="118"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73">
              <a:extLst>
                <a:ext uri="{FF2B5EF4-FFF2-40B4-BE49-F238E27FC236}">
                  <a16:creationId xmlns:a16="http://schemas.microsoft.com/office/drawing/2014/main" id="{A16BC649-9418-D54C-8FE5-30418CC91CAF}"/>
                </a:ext>
              </a:extLst>
            </p:cNvPr>
            <p:cNvCxnSpPr>
              <a:endCxn id="121"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74">
              <a:extLst>
                <a:ext uri="{FF2B5EF4-FFF2-40B4-BE49-F238E27FC236}">
                  <a16:creationId xmlns:a16="http://schemas.microsoft.com/office/drawing/2014/main" id="{E08A7714-1622-E44C-9409-C194B8B844EF}"/>
                </a:ext>
              </a:extLst>
            </p:cNvPr>
            <p:cNvCxnSpPr>
              <a:endCxn id="121"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75">
              <a:extLst>
                <a:ext uri="{FF2B5EF4-FFF2-40B4-BE49-F238E27FC236}">
                  <a16:creationId xmlns:a16="http://schemas.microsoft.com/office/drawing/2014/main" id="{7B710585-0A2C-1E48-B4F0-7BFC8D44EF96}"/>
                </a:ext>
              </a:extLst>
            </p:cNvPr>
            <p:cNvCxnSpPr>
              <a:endCxn id="122"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76">
              <a:extLst>
                <a:ext uri="{FF2B5EF4-FFF2-40B4-BE49-F238E27FC236}">
                  <a16:creationId xmlns:a16="http://schemas.microsoft.com/office/drawing/2014/main" id="{A32B5C6E-4835-4D43-ABA1-4CB831346782}"/>
                </a:ext>
              </a:extLst>
            </p:cNvPr>
            <p:cNvCxnSpPr>
              <a:endCxn id="122"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86">
              <a:extLst>
                <a:ext uri="{FF2B5EF4-FFF2-40B4-BE49-F238E27FC236}">
                  <a16:creationId xmlns:a16="http://schemas.microsoft.com/office/drawing/2014/main" id="{F07A10BA-81DC-3F4E-AE67-1C6AE6C7A08A}"/>
                </a:ext>
              </a:extLst>
            </p:cNvPr>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橢圓 87">
              <a:extLst>
                <a:ext uri="{FF2B5EF4-FFF2-40B4-BE49-F238E27FC236}">
                  <a16:creationId xmlns:a16="http://schemas.microsoft.com/office/drawing/2014/main" id="{A0069A0C-3962-594A-8590-0D7D565F1889}"/>
                </a:ext>
              </a:extLst>
            </p:cNvPr>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3" name="矩形 152">
              <a:extLst>
                <a:ext uri="{FF2B5EF4-FFF2-40B4-BE49-F238E27FC236}">
                  <a16:creationId xmlns:a16="http://schemas.microsoft.com/office/drawing/2014/main" id="{C7A09A34-0D51-9F4C-BBA2-9E9DB7E73565}"/>
                </a:ext>
              </a:extLst>
            </p:cNvPr>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54" name="直線單箭頭接點 92">
              <a:extLst>
                <a:ext uri="{FF2B5EF4-FFF2-40B4-BE49-F238E27FC236}">
                  <a16:creationId xmlns:a16="http://schemas.microsoft.com/office/drawing/2014/main" id="{BE18D4FF-C8CC-144B-87A0-26D70E5C3FB5}"/>
                </a:ext>
              </a:extLst>
            </p:cNvPr>
            <p:cNvCxnSpPr>
              <a:stCxn id="153" idx="3"/>
              <a:endCxn id="118" idx="2"/>
            </p:cNvCxnSpPr>
            <p:nvPr/>
          </p:nvCxnSpPr>
          <p:spPr>
            <a:xfrm flipV="1">
              <a:off x="4160254"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95">
              <a:extLst>
                <a:ext uri="{FF2B5EF4-FFF2-40B4-BE49-F238E27FC236}">
                  <a16:creationId xmlns:a16="http://schemas.microsoft.com/office/drawing/2014/main" id="{94024EC5-9E1B-A94B-8EDD-7C6462077AEE}"/>
                </a:ext>
              </a:extLst>
            </p:cNvPr>
            <p:cNvCxnSpPr>
              <a:stCxn id="153" idx="3"/>
              <a:endCxn id="117"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03">
              <a:extLst>
                <a:ext uri="{FF2B5EF4-FFF2-40B4-BE49-F238E27FC236}">
                  <a16:creationId xmlns:a16="http://schemas.microsoft.com/office/drawing/2014/main" id="{D70C830B-D5F4-9041-92E7-19B741EC90F6}"/>
                </a:ext>
              </a:extLst>
            </p:cNvPr>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09">
              <a:extLst>
                <a:ext uri="{FF2B5EF4-FFF2-40B4-BE49-F238E27FC236}">
                  <a16:creationId xmlns:a16="http://schemas.microsoft.com/office/drawing/2014/main" id="{C96DFCD4-52AC-F54D-98DB-0C4943426763}"/>
                </a:ext>
              </a:extLst>
            </p:cNvPr>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10">
              <a:extLst>
                <a:ext uri="{FF2B5EF4-FFF2-40B4-BE49-F238E27FC236}">
                  <a16:creationId xmlns:a16="http://schemas.microsoft.com/office/drawing/2014/main" id="{A9E97213-77D5-BF4E-AC38-63C84FD14035}"/>
                </a:ext>
              </a:extLst>
            </p:cNvPr>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13">
              <a:extLst>
                <a:ext uri="{FF2B5EF4-FFF2-40B4-BE49-F238E27FC236}">
                  <a16:creationId xmlns:a16="http://schemas.microsoft.com/office/drawing/2014/main" id="{A112C52A-9E06-1A49-AD20-DCC4FE650E50}"/>
                </a:ext>
              </a:extLst>
            </p:cNvPr>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14">
              <a:extLst>
                <a:ext uri="{FF2B5EF4-FFF2-40B4-BE49-F238E27FC236}">
                  <a16:creationId xmlns:a16="http://schemas.microsoft.com/office/drawing/2014/main" id="{CEB76B04-9983-6848-80D6-64966B8D34C3}"/>
                </a:ext>
              </a:extLst>
            </p:cNvPr>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23">
              <a:extLst>
                <a:ext uri="{FF2B5EF4-FFF2-40B4-BE49-F238E27FC236}">
                  <a16:creationId xmlns:a16="http://schemas.microsoft.com/office/drawing/2014/main" id="{A2491295-808D-2342-A3BB-1BF79E9A8735}"/>
                </a:ext>
              </a:extLst>
            </p:cNvPr>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字方塊 2">
              <a:extLst>
                <a:ext uri="{FF2B5EF4-FFF2-40B4-BE49-F238E27FC236}">
                  <a16:creationId xmlns:a16="http://schemas.microsoft.com/office/drawing/2014/main" id="{E0433DF6-F898-DF45-A0FA-FD792D33F9EA}"/>
                </a:ext>
              </a:extLst>
            </p:cNvPr>
            <p:cNvSpPr txBox="1"/>
            <p:nvPr/>
          </p:nvSpPr>
          <p:spPr>
            <a:xfrm>
              <a:off x="6948305" y="3626840"/>
              <a:ext cx="1677448" cy="467612"/>
            </a:xfrm>
            <a:prstGeom prst="rect">
              <a:avLst/>
            </a:prstGeom>
            <a:noFill/>
          </p:spPr>
          <p:txBody>
            <a:bodyPr wrap="square" rtlCol="0">
              <a:spAutoFit/>
            </a:bodyPr>
            <a:lstStyle/>
            <a:p>
              <a:pPr algn="ctr"/>
              <a:r>
                <a:rPr lang="zh-TW" altLang="en-US" sz="2400" dirty="0">
                  <a:solidFill>
                    <a:srgbClr val="C00000"/>
                  </a:solidFill>
                  <a:latin typeface="Microsoft YaHei" panose="020B0503020204020204" pitchFamily="34" charset="-122"/>
                  <a:ea typeface="Microsoft YaHei" panose="020B0503020204020204" pitchFamily="34" charset="-122"/>
                </a:rPr>
                <a:t>更瘦</a:t>
              </a:r>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B8006F3-6C9F-3A40-9888-93288C4BCD4F}"/>
                  </a:ext>
                </a:extLst>
              </p:cNvPr>
              <p:cNvSpPr txBox="1"/>
              <p:nvPr/>
            </p:nvSpPr>
            <p:spPr>
              <a:xfrm>
                <a:off x="1272881" y="4599322"/>
                <a:ext cx="3202095"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panose="02040503050406030204" pitchFamily="18" charset="0"/>
                            </a:rPr>
                          </m:ctrlPr>
                        </m:sSubSupPr>
                        <m:e>
                          <m:r>
                            <a:rPr kumimoji="1" lang="en-US" altLang="zh-CN" sz="2400" b="0" i="1" smtClean="0">
                              <a:solidFill>
                                <a:srgbClr val="C00000"/>
                              </a:solidFill>
                              <a:latin typeface="Cambria Math" panose="02040503050406030204" pitchFamily="18" charset="0"/>
                            </a:rPr>
                            <m:t>𝑟</m:t>
                          </m:r>
                        </m:e>
                        <m:sub>
                          <m:r>
                            <a:rPr kumimoji="1" lang="en-US" altLang="zh-CN" sz="2400" b="0" i="1" smtClean="0">
                              <a:solidFill>
                                <a:srgbClr val="C00000"/>
                              </a:solidFill>
                              <a:latin typeface="Cambria Math" panose="02040503050406030204" pitchFamily="18" charset="0"/>
                            </a:rPr>
                            <m:t>𝑗</m:t>
                          </m:r>
                        </m:sub>
                        <m:sup>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𝑙</m:t>
                          </m:r>
                          <m:r>
                            <a:rPr kumimoji="1" lang="en-US" altLang="zh-CN" sz="2400" b="0" i="1" smtClean="0">
                              <a:solidFill>
                                <a:srgbClr val="C00000"/>
                              </a:solidFill>
                              <a:latin typeface="Cambria Math" panose="02040503050406030204" pitchFamily="18" charset="0"/>
                            </a:rPr>
                            <m:t>)</m:t>
                          </m:r>
                        </m:sup>
                      </m:sSubSup>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𝐵𝑒𝑟𝑛𝑜𝑢𝑙𝑙𝑖</m:t>
                      </m:r>
                      <m:r>
                        <a:rPr kumimoji="1" lang="en-US" altLang="zh-CN" sz="2400" b="0" i="1" smtClean="0">
                          <a:solidFill>
                            <a:srgbClr val="002060"/>
                          </a:solidFill>
                          <a:latin typeface="Cambria Math" panose="02040503050406030204" pitchFamily="18" charset="0"/>
                        </a:rPr>
                        <m:t>(1−</m:t>
                      </m:r>
                      <m:r>
                        <a:rPr kumimoji="1" lang="en-US" altLang="zh-CN" sz="2400" b="0" i="1" smtClean="0">
                          <a:solidFill>
                            <a:srgbClr val="002060"/>
                          </a:solidFill>
                          <a:latin typeface="Cambria Math" panose="02040503050406030204" pitchFamily="18" charset="0"/>
                        </a:rPr>
                        <m:t>𝑝</m:t>
                      </m:r>
                      <m:r>
                        <a:rPr kumimoji="1" lang="en-US" altLang="zh-CN" sz="2400" b="0" i="1" smtClean="0">
                          <a:solidFill>
                            <a:srgbClr val="002060"/>
                          </a:solidFill>
                          <a:latin typeface="Cambria Math" panose="02040503050406030204" pitchFamily="18" charset="0"/>
                        </a:rPr>
                        <m:t>)</m:t>
                      </m:r>
                    </m:oMath>
                  </m:oMathPara>
                </a14:m>
                <a:endParaRPr kumimoji="1" lang="zh-CN" altLang="en-US" dirty="0">
                  <a:solidFill>
                    <a:srgbClr val="002060"/>
                  </a:solidFill>
                </a:endParaRPr>
              </a:p>
            </p:txBody>
          </p:sp>
        </mc:Choice>
        <mc:Fallback xmlns="">
          <p:sp>
            <p:nvSpPr>
              <p:cNvPr id="7" name="文本框 6">
                <a:extLst>
                  <a:ext uri="{FF2B5EF4-FFF2-40B4-BE49-F238E27FC236}">
                    <a16:creationId xmlns:a16="http://schemas.microsoft.com/office/drawing/2014/main" id="{0B8006F3-6C9F-3A40-9888-93288C4BCD4F}"/>
                  </a:ext>
                </a:extLst>
              </p:cNvPr>
              <p:cNvSpPr txBox="1">
                <a:spLocks noRot="1" noChangeAspect="1" noMove="1" noResize="1" noEditPoints="1" noAdjustHandles="1" noChangeArrowheads="1" noChangeShapeType="1" noTextEdit="1"/>
              </p:cNvSpPr>
              <p:nvPr/>
            </p:nvSpPr>
            <p:spPr>
              <a:xfrm>
                <a:off x="1272881" y="4599322"/>
                <a:ext cx="3202095" cy="511935"/>
              </a:xfrm>
              <a:prstGeom prst="rect">
                <a:avLst/>
              </a:prstGeom>
              <a:blipFill>
                <a:blip r:embed="rId4"/>
                <a:stretch>
                  <a:fillRect l="-791" t="-2381" r="-276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93800853-A314-FD45-AE32-1DBFB374051B}"/>
                  </a:ext>
                </a:extLst>
              </p:cNvPr>
              <p:cNvSpPr txBox="1"/>
              <p:nvPr/>
            </p:nvSpPr>
            <p:spPr>
              <a:xfrm>
                <a:off x="1272881" y="5550472"/>
                <a:ext cx="9091976" cy="584134"/>
              </a:xfrm>
              <a:prstGeom prst="rect">
                <a:avLst/>
              </a:prstGeom>
              <a:noFill/>
            </p:spPr>
            <p:txBody>
              <a:bodyPr wrap="none" lIns="0" tIns="0" rIns="0" bIns="0" rtlCol="0">
                <a:spAutoFit/>
              </a:bodyPr>
              <a:lstStyle/>
              <a:p>
                <a14:m>
                  <m:oMath xmlns:m="http://schemas.openxmlformats.org/officeDocument/2006/math">
                    <m:sSup>
                      <m:sSupPr>
                        <m:ctrlPr>
                          <a:rPr kumimoji="1" lang="en-US" altLang="zh-CN" sz="2400" b="0" i="1" smtClean="0">
                            <a:solidFill>
                              <a:srgbClr val="002060"/>
                            </a:solidFill>
                            <a:latin typeface="Cambria Math" panose="02040503050406030204" pitchFamily="18" charset="0"/>
                          </a:rPr>
                        </m:ctrlPr>
                      </m:sSupPr>
                      <m:e>
                        <m:acc>
                          <m:accPr>
                            <m:chr m:val="̃"/>
                            <m:ctrlPr>
                              <a:rPr kumimoji="1" lang="en-US" altLang="zh-CN" sz="2400" b="1" i="1" smtClean="0">
                                <a:solidFill>
                                  <a:srgbClr val="002060"/>
                                </a:solidFill>
                                <a:latin typeface="Cambria Math" panose="02040503050406030204" pitchFamily="18" charset="0"/>
                              </a:rPr>
                            </m:ctrlPr>
                          </m:accPr>
                          <m:e>
                            <m:r>
                              <a:rPr kumimoji="1" lang="en-US" altLang="zh-CN" sz="2400" b="1" i="1" smtClean="0">
                                <a:solidFill>
                                  <a:srgbClr val="002060"/>
                                </a:solidFill>
                                <a:latin typeface="Cambria Math" panose="02040503050406030204" pitchFamily="18" charset="0"/>
                              </a:rPr>
                              <m:t>𝒂</m:t>
                            </m:r>
                          </m:e>
                        </m:acc>
                      </m:e>
                      <m:sup>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𝑙</m:t>
                        </m:r>
                        <m:r>
                          <a:rPr kumimoji="1" lang="en-US" altLang="zh-CN" sz="2400" b="0" i="1" smtClean="0">
                            <a:solidFill>
                              <a:srgbClr val="002060"/>
                            </a:solidFill>
                            <a:latin typeface="Cambria Math" panose="02040503050406030204" pitchFamily="18" charset="0"/>
                          </a:rPr>
                          <m:t>)</m:t>
                        </m:r>
                      </m:sup>
                    </m:sSup>
                    <m:r>
                      <a:rPr kumimoji="1" lang="en-US" altLang="zh-CN" sz="2400" b="0" i="1" smtClean="0">
                        <a:solidFill>
                          <a:srgbClr val="002060"/>
                        </a:solidFill>
                        <a:latin typeface="Cambria Math" panose="02040503050406030204" pitchFamily="18" charset="0"/>
                      </a:rPr>
                      <m:t>=</m:t>
                    </m:r>
                    <m:sSup>
                      <m:sSupPr>
                        <m:ctrlPr>
                          <a:rPr kumimoji="1" lang="en-US" altLang="zh-CN" sz="2400" b="0" i="1" smtClean="0">
                            <a:solidFill>
                              <a:srgbClr val="C00000"/>
                            </a:solidFill>
                            <a:latin typeface="Cambria Math" panose="02040503050406030204" pitchFamily="18" charset="0"/>
                          </a:rPr>
                        </m:ctrlPr>
                      </m:sSupPr>
                      <m:e>
                        <m:r>
                          <a:rPr kumimoji="1" lang="en-US" altLang="zh-CN" sz="2400" b="1" i="1" smtClean="0">
                            <a:solidFill>
                              <a:srgbClr val="C00000"/>
                            </a:solidFill>
                            <a:latin typeface="Cambria Math" panose="02040503050406030204" pitchFamily="18" charset="0"/>
                          </a:rPr>
                          <m:t>𝒓</m:t>
                        </m:r>
                      </m:e>
                      <m:sup>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𝑙</m:t>
                        </m:r>
                        <m:r>
                          <a:rPr kumimoji="1" lang="en-US" altLang="zh-CN" sz="2400" b="0" i="1" smtClean="0">
                            <a:solidFill>
                              <a:srgbClr val="C00000"/>
                            </a:solidFill>
                            <a:latin typeface="Cambria Math" panose="02040503050406030204" pitchFamily="18" charset="0"/>
                          </a:rPr>
                          <m:t>)</m:t>
                        </m:r>
                      </m:sup>
                    </m:sSup>
                    <m:r>
                      <a:rPr lang="zh-CN" altLang="en-US" sz="2400">
                        <a:solidFill>
                          <a:srgbClr val="09405E"/>
                        </a:solidFill>
                        <a:latin typeface="Cambria Math" charset="0"/>
                        <a:ea typeface="微软雅黑" panose="020B0503020204020204" pitchFamily="34" charset="-122"/>
                      </a:rPr>
                      <m:t>⊙</m:t>
                    </m:r>
                    <m:sSup>
                      <m:sSupPr>
                        <m:ctrlPr>
                          <a:rPr kumimoji="1" lang="en-US" altLang="zh-CN" sz="2400" i="1">
                            <a:solidFill>
                              <a:srgbClr val="002060"/>
                            </a:solidFill>
                            <a:latin typeface="Cambria Math" panose="02040503050406030204" pitchFamily="18" charset="0"/>
                          </a:rPr>
                        </m:ctrlPr>
                      </m:sSupPr>
                      <m:e>
                        <m:r>
                          <a:rPr kumimoji="1" lang="en-US" altLang="zh-CN" sz="2400" b="1" i="1" smtClean="0">
                            <a:solidFill>
                              <a:srgbClr val="002060"/>
                            </a:solidFill>
                            <a:latin typeface="Cambria Math" panose="02040503050406030204" pitchFamily="18" charset="0"/>
                          </a:rPr>
                          <m:t>𝒂</m:t>
                        </m:r>
                      </m:e>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m:t>
                        </m:r>
                      </m:sup>
                    </m:sSup>
                  </m:oMath>
                </a14:m>
                <a:r>
                  <a:rPr kumimoji="1" lang="en-US" altLang="zh-CN" sz="2400" dirty="0">
                    <a:solidFill>
                      <a:srgbClr val="002060"/>
                    </a:solidFill>
                  </a:rPr>
                  <a:t>, </a:t>
                </a:r>
                <a14:m>
                  <m:oMath xmlns:m="http://schemas.openxmlformats.org/officeDocument/2006/math">
                    <m:sSubSup>
                      <m:sSubSupPr>
                        <m:ctrlPr>
                          <a:rPr kumimoji="1" lang="en-US" altLang="zh-CN" sz="2400" i="1">
                            <a:solidFill>
                              <a:srgbClr val="002060"/>
                            </a:solidFill>
                            <a:latin typeface="Cambria Math" panose="02040503050406030204" pitchFamily="18" charset="0"/>
                          </a:rPr>
                        </m:ctrlPr>
                      </m:sSubSupPr>
                      <m:e>
                        <m:r>
                          <a:rPr kumimoji="1" lang="en-US" altLang="zh-CN" sz="2400" b="0" i="1" smtClean="0">
                            <a:solidFill>
                              <a:srgbClr val="002060"/>
                            </a:solidFill>
                            <a:latin typeface="Cambria Math" panose="02040503050406030204" pitchFamily="18" charset="0"/>
                          </a:rPr>
                          <m:t>𝑧</m:t>
                        </m:r>
                      </m:e>
                      <m:sub>
                        <m:r>
                          <a:rPr kumimoji="1" lang="en-US" altLang="zh-CN" sz="2400" b="0" i="1" smtClean="0">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b="0" i="1" smtClean="0">
                            <a:solidFill>
                              <a:srgbClr val="002060"/>
                            </a:solidFill>
                            <a:latin typeface="Cambria Math" panose="02040503050406030204" pitchFamily="18" charset="0"/>
                          </a:rPr>
                          <m:t>+1</m:t>
                        </m:r>
                        <m:r>
                          <a:rPr kumimoji="1" lang="en-US" altLang="zh-CN" sz="2400" i="1">
                            <a:solidFill>
                              <a:srgbClr val="002060"/>
                            </a:solidFill>
                            <a:latin typeface="Cambria Math" panose="02040503050406030204" pitchFamily="18" charset="0"/>
                          </a:rPr>
                          <m:t>)</m:t>
                        </m:r>
                      </m:sup>
                    </m:sSubSup>
                    <m:r>
                      <a:rPr kumimoji="1" lang="en-US" altLang="zh-CN" sz="2400" b="0" i="1" smtClean="0">
                        <a:solidFill>
                          <a:srgbClr val="002060"/>
                        </a:solidFill>
                        <a:latin typeface="Cambria Math" panose="02040503050406030204" pitchFamily="18" charset="0"/>
                      </a:rPr>
                      <m:t>=</m:t>
                    </m:r>
                    <m:sSubSup>
                      <m:sSubSupPr>
                        <m:ctrlPr>
                          <a:rPr kumimoji="1" lang="en-US" altLang="zh-CN" sz="2400" i="1">
                            <a:solidFill>
                              <a:srgbClr val="002060"/>
                            </a:solidFill>
                            <a:latin typeface="Cambria Math" panose="02040503050406030204" pitchFamily="18" charset="0"/>
                          </a:rPr>
                        </m:ctrlPr>
                      </m:sSubSupPr>
                      <m:e>
                        <m:r>
                          <a:rPr kumimoji="1" lang="en-US" altLang="zh-CN" sz="2400" b="1" i="1" smtClean="0">
                            <a:solidFill>
                              <a:srgbClr val="002060"/>
                            </a:solidFill>
                            <a:latin typeface="Cambria Math" panose="02040503050406030204" pitchFamily="18" charset="0"/>
                          </a:rPr>
                          <m:t>𝒘</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m:t>
                        </m:r>
                      </m:sup>
                    </m:sSubSup>
                    <m:sSup>
                      <m:sSupPr>
                        <m:ctrlPr>
                          <a:rPr kumimoji="1" lang="en-US" altLang="zh-CN" sz="2400" i="1">
                            <a:solidFill>
                              <a:srgbClr val="002060"/>
                            </a:solidFill>
                            <a:latin typeface="Cambria Math" panose="02040503050406030204" pitchFamily="18" charset="0"/>
                          </a:rPr>
                        </m:ctrlPr>
                      </m:sSupPr>
                      <m:e>
                        <m:acc>
                          <m:accPr>
                            <m:chr m:val="̃"/>
                            <m:ctrlPr>
                              <a:rPr kumimoji="1" lang="en-US" altLang="zh-CN" sz="2400" b="1" i="1">
                                <a:solidFill>
                                  <a:srgbClr val="002060"/>
                                </a:solidFill>
                                <a:latin typeface="Cambria Math" panose="02040503050406030204" pitchFamily="18" charset="0"/>
                              </a:rPr>
                            </m:ctrlPr>
                          </m:accPr>
                          <m:e>
                            <m:r>
                              <a:rPr kumimoji="1" lang="en-US" altLang="zh-CN" sz="2400" b="1" i="1">
                                <a:solidFill>
                                  <a:srgbClr val="002060"/>
                                </a:solidFill>
                                <a:latin typeface="Cambria Math" panose="02040503050406030204" pitchFamily="18" charset="0"/>
                              </a:rPr>
                              <m:t>𝒂</m:t>
                            </m:r>
                          </m:e>
                        </m:acc>
                      </m:e>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m:t>
                        </m:r>
                      </m:sup>
                    </m:sSup>
                    <m:r>
                      <a:rPr kumimoji="1" lang="en-US" altLang="zh-CN" sz="2400" b="0" i="0" smtClean="0">
                        <a:solidFill>
                          <a:srgbClr val="002060"/>
                        </a:solidFill>
                        <a:latin typeface="Cambria Math" panose="02040503050406030204" pitchFamily="18" charset="0"/>
                      </a:rPr>
                      <m:t>+</m:t>
                    </m:r>
                    <m:sSubSup>
                      <m:sSubSupPr>
                        <m:ctrlPr>
                          <a:rPr kumimoji="1" lang="en-US" altLang="zh-CN" sz="2400" i="1">
                            <a:solidFill>
                              <a:srgbClr val="002060"/>
                            </a:solidFill>
                            <a:latin typeface="Cambria Math" panose="02040503050406030204" pitchFamily="18" charset="0"/>
                          </a:rPr>
                        </m:ctrlPr>
                      </m:sSubSupPr>
                      <m:e>
                        <m:r>
                          <a:rPr kumimoji="1" lang="en-US" altLang="zh-CN" sz="2400" b="0" i="1" smtClean="0">
                            <a:solidFill>
                              <a:srgbClr val="002060"/>
                            </a:solidFill>
                            <a:latin typeface="Cambria Math" panose="02040503050406030204" pitchFamily="18" charset="0"/>
                          </a:rPr>
                          <m:t>𝑏</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+1)</m:t>
                        </m:r>
                      </m:sup>
                    </m:sSubSup>
                    <m:r>
                      <a:rPr kumimoji="1" lang="en-US" altLang="zh-CN" sz="2400" b="0" i="1" smtClean="0">
                        <a:solidFill>
                          <a:srgbClr val="002060"/>
                        </a:solidFill>
                        <a:latin typeface="Cambria Math" panose="02040503050406030204" pitchFamily="18" charset="0"/>
                      </a:rPr>
                      <m:t>,</m:t>
                    </m:r>
                    <m:sSubSup>
                      <m:sSubSupPr>
                        <m:ctrlPr>
                          <a:rPr kumimoji="1" lang="en-US" altLang="zh-CN" sz="2400" i="1">
                            <a:solidFill>
                              <a:srgbClr val="002060"/>
                            </a:solidFill>
                            <a:latin typeface="Cambria Math" panose="02040503050406030204" pitchFamily="18" charset="0"/>
                          </a:rPr>
                        </m:ctrlPr>
                      </m:sSubSupPr>
                      <m:e>
                        <m:r>
                          <a:rPr kumimoji="1" lang="en-US" altLang="zh-CN" sz="2400" b="0" i="1" smtClean="0">
                            <a:solidFill>
                              <a:srgbClr val="002060"/>
                            </a:solidFill>
                            <a:latin typeface="Cambria Math" panose="02040503050406030204" pitchFamily="18" charset="0"/>
                          </a:rPr>
                          <m:t>𝑎</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+1)</m:t>
                        </m:r>
                      </m:sup>
                    </m:sSubSup>
                    <m:r>
                      <a:rPr kumimoji="1" lang="en-US" altLang="zh-CN" sz="2400" b="0" i="1" smtClean="0">
                        <a:solidFill>
                          <a:srgbClr val="002060"/>
                        </a:solidFill>
                        <a:latin typeface="Cambria Math" panose="02040503050406030204" pitchFamily="18" charset="0"/>
                      </a:rPr>
                      <m:t>=</m:t>
                    </m:r>
                    <m:d>
                      <m:dPr>
                        <m:ctrlPr>
                          <a:rPr kumimoji="1" lang="en-US" altLang="zh-CN" sz="2400" b="0" i="1" smtClean="0">
                            <a:solidFill>
                              <a:srgbClr val="7030A0"/>
                            </a:solidFill>
                            <a:latin typeface="Cambria Math" panose="02040503050406030204" pitchFamily="18" charset="0"/>
                          </a:rPr>
                        </m:ctrlPr>
                      </m:dPr>
                      <m:e>
                        <m:f>
                          <m:fPr>
                            <m:ctrlPr>
                              <a:rPr kumimoji="1" lang="en-US" altLang="zh-CN" sz="2400" b="0" i="1" smtClean="0">
                                <a:solidFill>
                                  <a:srgbClr val="7030A0"/>
                                </a:solidFill>
                                <a:latin typeface="Cambria Math" panose="02040503050406030204" pitchFamily="18" charset="0"/>
                              </a:rPr>
                            </m:ctrlPr>
                          </m:fPr>
                          <m:num>
                            <m:r>
                              <a:rPr kumimoji="1" lang="en-US" altLang="zh-CN" sz="2400" b="0" i="1" smtClean="0">
                                <a:solidFill>
                                  <a:srgbClr val="7030A0"/>
                                </a:solidFill>
                                <a:latin typeface="Cambria Math" panose="02040503050406030204" pitchFamily="18" charset="0"/>
                              </a:rPr>
                              <m:t>1</m:t>
                            </m:r>
                          </m:num>
                          <m:den>
                            <m:r>
                              <a:rPr kumimoji="1" lang="en-US" altLang="zh-CN" sz="2400" b="0" i="1" smtClean="0">
                                <a:solidFill>
                                  <a:srgbClr val="7030A0"/>
                                </a:solidFill>
                                <a:latin typeface="Cambria Math" panose="02040503050406030204" pitchFamily="18" charset="0"/>
                              </a:rPr>
                              <m:t>1−</m:t>
                            </m:r>
                            <m:r>
                              <a:rPr kumimoji="1" lang="en-US" altLang="zh-CN" sz="2400" b="0" i="1" smtClean="0">
                                <a:solidFill>
                                  <a:srgbClr val="7030A0"/>
                                </a:solidFill>
                                <a:latin typeface="Cambria Math" panose="02040503050406030204" pitchFamily="18" charset="0"/>
                              </a:rPr>
                              <m:t>𝑝</m:t>
                            </m:r>
                          </m:den>
                        </m:f>
                      </m:e>
                    </m:d>
                    <m:r>
                      <a:rPr kumimoji="1" lang="en-US" altLang="zh-CN" sz="2400" b="0" i="1" smtClean="0">
                        <a:solidFill>
                          <a:srgbClr val="002060"/>
                        </a:solidFill>
                        <a:latin typeface="Cambria Math" panose="02040503050406030204" pitchFamily="18" charset="0"/>
                        <a:ea typeface="Cambria Math" panose="02040503050406030204" pitchFamily="18" charset="0"/>
                      </a:rPr>
                      <m:t>𝜎</m:t>
                    </m:r>
                    <m:d>
                      <m:dPr>
                        <m:ctrlPr>
                          <a:rPr kumimoji="1" lang="en-US" altLang="zh-CN" sz="2400" b="0" i="1" smtClean="0">
                            <a:solidFill>
                              <a:srgbClr val="002060"/>
                            </a:solidFill>
                            <a:latin typeface="Cambria Math" panose="02040503050406030204" pitchFamily="18" charset="0"/>
                            <a:ea typeface="Cambria Math" panose="02040503050406030204" pitchFamily="18" charset="0"/>
                          </a:rPr>
                        </m:ctrlPr>
                      </m:dPr>
                      <m:e>
                        <m:sSubSup>
                          <m:sSubSupPr>
                            <m:ctrlPr>
                              <a:rPr kumimoji="1" lang="en-US" altLang="zh-CN" sz="2400" i="1">
                                <a:solidFill>
                                  <a:srgbClr val="002060"/>
                                </a:solidFill>
                                <a:latin typeface="Cambria Math" panose="02040503050406030204" pitchFamily="18" charset="0"/>
                              </a:rPr>
                            </m:ctrlPr>
                          </m:sSubSupPr>
                          <m:e>
                            <m:r>
                              <a:rPr kumimoji="1" lang="en-US" altLang="zh-CN" sz="2400" i="1">
                                <a:solidFill>
                                  <a:srgbClr val="002060"/>
                                </a:solidFill>
                                <a:latin typeface="Cambria Math" panose="02040503050406030204" pitchFamily="18" charset="0"/>
                              </a:rPr>
                              <m:t>𝑧</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+1)</m:t>
                            </m:r>
                          </m:sup>
                        </m:sSubSup>
                      </m:e>
                    </m:d>
                  </m:oMath>
                </a14:m>
                <a:endParaRPr kumimoji="1" lang="zh-CN" altLang="en-US" sz="2400" dirty="0">
                  <a:solidFill>
                    <a:srgbClr val="002060"/>
                  </a:solidFill>
                </a:endParaRPr>
              </a:p>
            </p:txBody>
          </p:sp>
        </mc:Choice>
        <mc:Fallback xmlns="">
          <p:sp>
            <p:nvSpPr>
              <p:cNvPr id="163" name="文本框 162">
                <a:extLst>
                  <a:ext uri="{FF2B5EF4-FFF2-40B4-BE49-F238E27FC236}">
                    <a16:creationId xmlns:a16="http://schemas.microsoft.com/office/drawing/2014/main" id="{93800853-A314-FD45-AE32-1DBFB374051B}"/>
                  </a:ext>
                </a:extLst>
              </p:cNvPr>
              <p:cNvSpPr txBox="1">
                <a:spLocks noRot="1" noChangeAspect="1" noMove="1" noResize="1" noEditPoints="1" noAdjustHandles="1" noChangeArrowheads="1" noChangeShapeType="1" noTextEdit="1"/>
              </p:cNvSpPr>
              <p:nvPr/>
            </p:nvSpPr>
            <p:spPr>
              <a:xfrm>
                <a:off x="1272881" y="5550472"/>
                <a:ext cx="9091976" cy="584134"/>
              </a:xfrm>
              <a:prstGeom prst="rect">
                <a:avLst/>
              </a:prstGeom>
              <a:blipFill>
                <a:blip r:embed="rId5"/>
                <a:stretch>
                  <a:fillRect l="-837" t="-2174"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B4C37EF-C3C0-6149-8AE0-1B6254D4D9FA}"/>
                  </a:ext>
                </a:extLst>
              </p:cNvPr>
              <p:cNvSpPr/>
              <p:nvPr/>
            </p:nvSpPr>
            <p:spPr>
              <a:xfrm>
                <a:off x="7814441" y="4713623"/>
                <a:ext cx="4377559" cy="668645"/>
              </a:xfrm>
              <a:prstGeom prst="rect">
                <a:avLst/>
              </a:prstGeom>
            </p:spPr>
            <p:txBody>
              <a:bodyPr wrap="square">
                <a:spAutoFit/>
              </a:bodyPr>
              <a:lstStyle/>
              <a:p>
                <a:r>
                  <a:rPr lang="zh-CN" altLang="en-US" dirty="0">
                    <a:solidFill>
                      <a:srgbClr val="7030A0"/>
                    </a:solidFill>
                    <a:latin typeface="Microsoft YaHei" panose="020B0503020204020204" pitchFamily="34" charset="-122"/>
                    <a:ea typeface="Microsoft YaHei" panose="020B0503020204020204" pitchFamily="34" charset="-122"/>
                  </a:rPr>
                  <a:t>使得</a:t>
                </a:r>
                <a14:m>
                  <m:oMath xmlns:m="http://schemas.openxmlformats.org/officeDocument/2006/math">
                    <m:r>
                      <a:rPr kumimoji="1" lang="pt-BR" altLang="zh-CN">
                        <a:solidFill>
                          <a:srgbClr val="7030A0"/>
                        </a:solidFill>
                        <a:latin typeface="Cambria Math" charset="0"/>
                        <a:ea typeface="微软雅黑" panose="020B0503020204020204" pitchFamily="34" charset="-122"/>
                      </a:rPr>
                      <m:t>𝔼</m:t>
                    </m:r>
                    <m:r>
                      <a:rPr kumimoji="1" lang="pt-BR" altLang="zh-CN">
                        <a:solidFill>
                          <a:srgbClr val="7030A0"/>
                        </a:solidFill>
                        <a:latin typeface="Cambria Math" charset="0"/>
                        <a:ea typeface="微软雅黑" panose="020B0503020204020204" pitchFamily="34" charset="-122"/>
                      </a:rPr>
                      <m:t>[</m:t>
                    </m:r>
                    <m:r>
                      <a:rPr kumimoji="1" lang="en-US" altLang="zh-CN" b="0" i="1" smtClean="0">
                        <a:solidFill>
                          <a:srgbClr val="7030A0"/>
                        </a:solidFill>
                        <a:latin typeface="Cambria Math" panose="02040503050406030204" pitchFamily="18" charset="0"/>
                        <a:ea typeface="微软雅黑" panose="020B0503020204020204" pitchFamily="34" charset="-122"/>
                      </a:rPr>
                      <m:t>𝑎</m:t>
                    </m:r>
                    <m:r>
                      <a:rPr kumimoji="1" lang="pt-BR" altLang="zh-CN">
                        <a:solidFill>
                          <a:srgbClr val="7030A0"/>
                        </a:solidFill>
                        <a:latin typeface="Cambria Math" charset="0"/>
                        <a:ea typeface="微软雅黑" panose="020B0503020204020204" pitchFamily="34" charset="-122"/>
                      </a:rPr>
                      <m:t>]=</m:t>
                    </m:r>
                    <m:r>
                      <a:rPr kumimoji="1" lang="pt-BR" altLang="zh-CN">
                        <a:solidFill>
                          <a:srgbClr val="7030A0"/>
                        </a:solidFill>
                        <a:latin typeface="Cambria Math" charset="0"/>
                        <a:ea typeface="微软雅黑" panose="020B0503020204020204" pitchFamily="34" charset="-122"/>
                      </a:rPr>
                      <m:t>𝔼</m:t>
                    </m:r>
                    <m:r>
                      <a:rPr kumimoji="1" lang="pt-BR" altLang="zh-CN">
                        <a:solidFill>
                          <a:srgbClr val="7030A0"/>
                        </a:solidFill>
                        <a:latin typeface="Cambria Math" charset="0"/>
                        <a:ea typeface="微软雅黑" panose="020B0503020204020204" pitchFamily="34" charset="-122"/>
                      </a:rPr>
                      <m:t>[</m:t>
                    </m:r>
                    <m:r>
                      <m:rPr>
                        <m:sty m:val="p"/>
                      </m:rPr>
                      <a:rPr kumimoji="1" lang="en-US" altLang="zh-CN" b="0" i="0" smtClean="0">
                        <a:solidFill>
                          <a:srgbClr val="7030A0"/>
                        </a:solidFill>
                        <a:latin typeface="Cambria Math" panose="02040503050406030204" pitchFamily="18" charset="0"/>
                        <a:ea typeface="微软雅黑" panose="020B0503020204020204" pitchFamily="34" charset="-122"/>
                      </a:rPr>
                      <m:t>dropout</m:t>
                    </m:r>
                    <m:r>
                      <a:rPr kumimoji="1" lang="en-US" altLang="zh-CN" b="0" i="1" smtClean="0">
                        <a:solidFill>
                          <a:srgbClr val="7030A0"/>
                        </a:solidFill>
                        <a:latin typeface="Cambria Math" panose="02040503050406030204" pitchFamily="18" charset="0"/>
                        <a:ea typeface="微软雅黑" panose="020B0503020204020204" pitchFamily="34" charset="-122"/>
                      </a:rPr>
                      <m:t>(</m:t>
                    </m:r>
                    <m:r>
                      <a:rPr kumimoji="1" lang="en-US" altLang="zh-CN" i="1">
                        <a:solidFill>
                          <a:srgbClr val="7030A0"/>
                        </a:solidFill>
                        <a:latin typeface="Cambria Math" panose="02040503050406030204" pitchFamily="18" charset="0"/>
                        <a:ea typeface="微软雅黑" panose="020B0503020204020204" pitchFamily="34" charset="-122"/>
                      </a:rPr>
                      <m:t>𝑎</m:t>
                    </m:r>
                    <m:r>
                      <a:rPr kumimoji="1" lang="en-US" altLang="zh-CN" b="0" i="1" smtClean="0">
                        <a:solidFill>
                          <a:srgbClr val="7030A0"/>
                        </a:solidFill>
                        <a:latin typeface="Cambria Math" panose="02040503050406030204" pitchFamily="18" charset="0"/>
                        <a:ea typeface="微软雅黑" panose="020B0503020204020204" pitchFamily="34" charset="-122"/>
                      </a:rPr>
                      <m:t>)</m:t>
                    </m:r>
                    <m:r>
                      <a:rPr kumimoji="1" lang="pt-BR" altLang="zh-CN">
                        <a:solidFill>
                          <a:srgbClr val="7030A0"/>
                        </a:solidFill>
                        <a:latin typeface="Cambria Math" charset="0"/>
                        <a:ea typeface="微软雅黑" panose="020B0503020204020204" pitchFamily="34" charset="-122"/>
                      </a:rPr>
                      <m:t>]</m:t>
                    </m:r>
                  </m:oMath>
                </a14:m>
                <a:r>
                  <a:rPr lang="zh-CN" altLang="en-US" dirty="0">
                    <a:solidFill>
                      <a:srgbClr val="7030A0"/>
                    </a:solidFill>
                    <a:latin typeface="Microsoft YaHei" panose="020B0503020204020204" pitchFamily="34" charset="-122"/>
                    <a:ea typeface="Microsoft YaHei" panose="020B0503020204020204" pitchFamily="34" charset="-122"/>
                  </a:rPr>
                  <a:t> ：对下一层网络而言，输入的幅值“看起来”一样</a:t>
                </a:r>
              </a:p>
            </p:txBody>
          </p:sp>
        </mc:Choice>
        <mc:Fallback xmlns="">
          <p:sp>
            <p:nvSpPr>
              <p:cNvPr id="9" name="矩形 8">
                <a:extLst>
                  <a:ext uri="{FF2B5EF4-FFF2-40B4-BE49-F238E27FC236}">
                    <a16:creationId xmlns:a16="http://schemas.microsoft.com/office/drawing/2014/main" id="{5B4C37EF-C3C0-6149-8AE0-1B6254D4D9FA}"/>
                  </a:ext>
                </a:extLst>
              </p:cNvPr>
              <p:cNvSpPr>
                <a:spLocks noRot="1" noChangeAspect="1" noMove="1" noResize="1" noEditPoints="1" noAdjustHandles="1" noChangeArrowheads="1" noChangeShapeType="1" noTextEdit="1"/>
              </p:cNvSpPr>
              <p:nvPr/>
            </p:nvSpPr>
            <p:spPr>
              <a:xfrm>
                <a:off x="7814441" y="4713623"/>
                <a:ext cx="4377559" cy="668645"/>
              </a:xfrm>
              <a:prstGeom prst="rect">
                <a:avLst/>
              </a:prstGeom>
              <a:blipFill>
                <a:blip r:embed="rId6"/>
                <a:stretch>
                  <a:fillRect l="-1156" t="-3774" b="-11321"/>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id="{0584F550-2D5E-FA40-810F-2CBF6310568C}"/>
              </a:ext>
            </a:extLst>
          </p:cNvPr>
          <p:cNvCxnSpPr/>
          <p:nvPr/>
        </p:nvCxnSpPr>
        <p:spPr bwMode="auto">
          <a:xfrm flipV="1">
            <a:off x="8570449" y="5312810"/>
            <a:ext cx="583835" cy="309115"/>
          </a:xfrm>
          <a:prstGeom prst="straightConnector1">
            <a:avLst/>
          </a:prstGeom>
          <a:solidFill>
            <a:schemeClr val="accent1"/>
          </a:solidFill>
          <a:ln w="254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3276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330115" cy="5237271"/>
              </a:xfrm>
              <a:ln w="38100">
                <a:noFill/>
              </a:ln>
            </p:spPr>
            <p:txBody>
              <a:bodyPr/>
              <a:lstStyle/>
              <a:p>
                <a:r>
                  <a:rPr kumimoji="1" lang="zh-CN" altLang="en-US" dirty="0"/>
                  <a:t>机器学习算法的目标函数大多为：</a:t>
                </a:r>
                <a14:m>
                  <m:oMath xmlns:m="http://schemas.openxmlformats.org/officeDocument/2006/math">
                    <m:r>
                      <a:rPr lang="en-US" altLang="zh-CN" i="1">
                        <a:latin typeface="Cambria Math" charset="0"/>
                      </a:rPr>
                      <m:t>𝐽</m:t>
                    </m:r>
                    <m:d>
                      <m:dPr>
                        <m:ctrlPr>
                          <a:rPr lang="en-US" altLang="zh-CN" i="1">
                            <a:latin typeface="Cambria Math" panose="02040503050406030204" pitchFamily="18" charset="0"/>
                          </a:rPr>
                        </m:ctrlPr>
                      </m:dPr>
                      <m:e>
                        <m:r>
                          <a:rPr kumimoji="1" lang="en-US" altLang="zh-CN" b="1" i="1" smtClean="0">
                            <a:latin typeface="Cambria Math" charset="0"/>
                            <a:ea typeface="Cambria Math" charset="0"/>
                            <a:cs typeface="Cambria Math" charset="0"/>
                          </a:rPr>
                          <m:t>𝛉</m:t>
                        </m:r>
                      </m:e>
                    </m:d>
                    <m:r>
                      <a:rPr lang="en-US" altLang="zh-CN" i="1">
                        <a:latin typeface="Cambria Math" charset="0"/>
                      </a:rPr>
                      <m:t>=</m:t>
                    </m:r>
                    <m:nary>
                      <m:naryPr>
                        <m:chr m:val="∑"/>
                        <m:ctrlPr>
                          <a:rPr lang="is-IS" altLang="zh-CN" i="1">
                            <a:latin typeface="Cambria Math" panose="02040503050406030204" pitchFamily="18"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𝑁</m:t>
                        </m:r>
                      </m:sup>
                      <m:e>
                        <m:r>
                          <a:rPr lang="en-US" altLang="zh-CN" i="1" smtClean="0">
                            <a:latin typeface="Cambria Math" panose="02040503050406030204" pitchFamily="18" charset="0"/>
                          </a:rPr>
                          <m:t>𝐿</m:t>
                        </m:r>
                        <m:d>
                          <m:dPr>
                            <m:ctrlPr>
                              <a:rPr lang="mr-IN"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𝑖</m:t>
                                </m:r>
                              </m:sub>
                            </m:sSub>
                            <m:r>
                              <a:rPr lang="en-US" altLang="zh-CN" b="0" i="1" smtClean="0">
                                <a:latin typeface="Cambria Math"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charset="0"/>
                                      </a:rPr>
                                      <m:t>𝑦</m:t>
                                    </m:r>
                                  </m:e>
                                </m:acc>
                              </m:e>
                              <m:sub>
                                <m:r>
                                  <a:rPr lang="en-US" altLang="zh-CN" b="0" i="1" smtClean="0">
                                    <a:latin typeface="Cambria Math" charset="0"/>
                                  </a:rPr>
                                  <m:t>𝑖</m:t>
                                </m:r>
                              </m:sub>
                            </m:sSub>
                            <m:r>
                              <a:rPr lang="en-US" altLang="zh-CN" b="0" i="1" smtClean="0">
                                <a:latin typeface="Cambria Math" panose="02040503050406030204" pitchFamily="18" charset="0"/>
                              </a:rPr>
                              <m:t>; </m:t>
                            </m:r>
                            <m:r>
                              <a:rPr kumimoji="1" lang="en-US" altLang="zh-CN" b="1" i="1">
                                <a:latin typeface="Cambria Math" charset="0"/>
                                <a:ea typeface="Cambria Math" charset="0"/>
                                <a:cs typeface="Cambria Math" charset="0"/>
                              </a:rPr>
                              <m:t>𝛉</m:t>
                            </m:r>
                          </m:e>
                        </m:d>
                      </m:e>
                    </m:nary>
                    <m:r>
                      <a:rPr lang="en-US" altLang="zh-CN" b="0" i="1" smtClean="0">
                        <a:latin typeface="Cambria Math" charset="0"/>
                      </a:rPr>
                      <m:t>+</m:t>
                    </m:r>
                    <m:r>
                      <a:rPr lang="en-US" altLang="zh-CN" b="0" i="1" smtClean="0">
                        <a:latin typeface="Cambria Math" charset="0"/>
                        <a:ea typeface="Cambria Math" charset="0"/>
                        <a:cs typeface="Cambria Math" charset="0"/>
                      </a:rPr>
                      <m:t>𝜆</m:t>
                    </m:r>
                    <m:r>
                      <a:rPr lang="en-US" altLang="zh-CN" b="0" i="1" smtClean="0">
                        <a:latin typeface="Cambria Math" charset="0"/>
                        <a:ea typeface="Cambria Math" charset="0"/>
                        <a:cs typeface="Cambria Math" charset="0"/>
                      </a:rPr>
                      <m:t>𝑅</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𝛉</m:t>
                        </m:r>
                      </m:e>
                    </m:d>
                  </m:oMath>
                </a14:m>
                <a:endParaRPr kumimoji="1" lang="en-US" altLang="zh-CN" dirty="0"/>
              </a:p>
              <a:p>
                <a:r>
                  <a:rPr kumimoji="1" lang="zh-CN" altLang="en-US" dirty="0"/>
                  <a:t>梯度：</a:t>
                </a:r>
                <a14:m>
                  <m:oMath xmlns:m="http://schemas.openxmlformats.org/officeDocument/2006/math">
                    <m:f>
                      <m:fPr>
                        <m:ctrlPr>
                          <a:rPr kumimoji="1" lang="mr-IN" altLang="zh-CN" i="1" smtClean="0">
                            <a:latin typeface="Cambria Math" panose="02040503050406030204" pitchFamily="18" charset="0"/>
                          </a:rPr>
                        </m:ctrlPr>
                      </m:fPr>
                      <m:num>
                        <m:r>
                          <a:rPr kumimoji="1" lang="mr-IN" altLang="zh-CN" i="1" smtClean="0">
                            <a:latin typeface="Cambria Math" charset="0"/>
                          </a:rPr>
                          <m:t>𝜕</m:t>
                        </m:r>
                        <m:r>
                          <a:rPr lang="en-US" altLang="zh-CN" i="1">
                            <a:latin typeface="Cambria Math" charset="0"/>
                          </a:rPr>
                          <m:t>𝐽</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𝛉</m:t>
                            </m:r>
                          </m:e>
                        </m:d>
                      </m:num>
                      <m:den>
                        <m:r>
                          <a:rPr kumimoji="1" lang="mr-IN" altLang="zh-CN" i="1" smtClean="0">
                            <a:latin typeface="Cambria Math" charset="0"/>
                          </a:rPr>
                          <m:t>𝜕</m:t>
                        </m:r>
                        <m:r>
                          <a:rPr kumimoji="1" lang="en-US" altLang="zh-CN" b="1" i="1">
                            <a:latin typeface="Cambria Math" charset="0"/>
                            <a:ea typeface="Cambria Math" charset="0"/>
                            <a:cs typeface="Cambria Math" charset="0"/>
                          </a:rPr>
                          <m:t>𝛉</m:t>
                        </m:r>
                      </m:den>
                    </m:f>
                    <m:r>
                      <a:rPr kumimoji="1" lang="en-US" altLang="zh-CN" b="0" i="1" smtClean="0">
                        <a:latin typeface="Cambria Math" charset="0"/>
                      </a:rPr>
                      <m:t>=</m:t>
                    </m:r>
                    <m:nary>
                      <m:naryPr>
                        <m:chr m:val="∑"/>
                        <m:ctrlPr>
                          <a:rPr lang="is-IS" altLang="zh-CN" i="1">
                            <a:latin typeface="Cambria Math" panose="02040503050406030204" pitchFamily="18"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𝑁</m:t>
                        </m:r>
                      </m:sup>
                      <m:e>
                        <m:f>
                          <m:fPr>
                            <m:ctrlPr>
                              <a:rPr lang="mr-IN" altLang="zh-CN" i="1">
                                <a:latin typeface="Cambria Math" panose="02040503050406030204" pitchFamily="18" charset="0"/>
                              </a:rPr>
                            </m:ctrlPr>
                          </m:fPr>
                          <m:num>
                            <m:r>
                              <a:rPr lang="mr-IN" altLang="zh-CN" i="1">
                                <a:latin typeface="Cambria Math" charset="0"/>
                              </a:rPr>
                              <m:t>𝜕</m:t>
                            </m:r>
                            <m:r>
                              <a:rPr lang="en-US" altLang="zh-CN" i="1">
                                <a:latin typeface="Cambria Math" panose="02040503050406030204" pitchFamily="18" charset="0"/>
                              </a:rPr>
                              <m:t>𝐿</m:t>
                            </m:r>
                            <m:d>
                              <m:dPr>
                                <m:ctrlPr>
                                  <a:rPr lang="mr-IN"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charset="0"/>
                                          </a:rPr>
                                          <m:t>𝑦</m:t>
                                        </m:r>
                                      </m:e>
                                    </m:acc>
                                  </m:e>
                                  <m:sub>
                                    <m:r>
                                      <a:rPr lang="en-US" altLang="zh-CN" i="1">
                                        <a:latin typeface="Cambria Math" charset="0"/>
                                      </a:rPr>
                                      <m:t>𝑖</m:t>
                                    </m:r>
                                  </m:sub>
                                </m:sSub>
                                <m:r>
                                  <a:rPr lang="en-US" altLang="zh-CN" b="1" i="1" smtClean="0">
                                    <a:latin typeface="Cambria Math" panose="02040503050406030204" pitchFamily="18" charset="0"/>
                                  </a:rPr>
                                  <m:t>; </m:t>
                                </m:r>
                                <m:r>
                                  <a:rPr kumimoji="1" lang="en-US" altLang="zh-CN" b="1" i="1">
                                    <a:latin typeface="Cambria Math" charset="0"/>
                                    <a:ea typeface="Cambria Math" charset="0"/>
                                    <a:cs typeface="Cambria Math" charset="0"/>
                                  </a:rPr>
                                  <m:t>𝛉</m:t>
                                </m:r>
                              </m:e>
                            </m:d>
                          </m:num>
                          <m:den>
                            <m:r>
                              <a:rPr lang="mr-IN" altLang="zh-CN" i="1">
                                <a:latin typeface="Cambria Math" charset="0"/>
                              </a:rPr>
                              <m:t>𝜕</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𝛉</m:t>
                                </m:r>
                              </m:e>
                            </m:d>
                          </m:den>
                        </m:f>
                      </m:e>
                    </m:nary>
                    <m:r>
                      <a:rPr lang="en-US" altLang="zh-CN" i="1">
                        <a:latin typeface="Cambria Math" charset="0"/>
                      </a:rPr>
                      <m:t>+</m:t>
                    </m:r>
                    <m:r>
                      <a:rPr lang="en-US" altLang="zh-CN" i="1">
                        <a:latin typeface="Cambria Math" charset="0"/>
                        <a:ea typeface="Cambria Math" charset="0"/>
                        <a:cs typeface="Cambria Math" charset="0"/>
                      </a:rPr>
                      <m:t>𝜆</m:t>
                    </m:r>
                    <m:f>
                      <m:fPr>
                        <m:ctrlPr>
                          <a:rPr kumimoji="1" lang="mr-IN" altLang="zh-CN" i="1">
                            <a:latin typeface="Cambria Math" panose="02040503050406030204" pitchFamily="18" charset="0"/>
                          </a:rPr>
                        </m:ctrlPr>
                      </m:fPr>
                      <m:num>
                        <m:r>
                          <a:rPr kumimoji="1" lang="mr-IN" altLang="zh-CN" i="1">
                            <a:latin typeface="Cambria Math" charset="0"/>
                          </a:rPr>
                          <m:t>𝜕</m:t>
                        </m:r>
                        <m:r>
                          <a:rPr lang="en-US" altLang="zh-CN" b="0" i="1" smtClean="0">
                            <a:latin typeface="Cambria Math" charset="0"/>
                          </a:rPr>
                          <m:t>𝑅</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𝛉</m:t>
                            </m:r>
                          </m:e>
                        </m:d>
                      </m:num>
                      <m:den>
                        <m:r>
                          <a:rPr kumimoji="1" lang="mr-IN" altLang="zh-CN" i="1">
                            <a:latin typeface="Cambria Math" charset="0"/>
                          </a:rPr>
                          <m:t>𝜕</m:t>
                        </m:r>
                        <m:r>
                          <a:rPr kumimoji="1" lang="en-US" altLang="zh-CN" b="1" i="1">
                            <a:latin typeface="Cambria Math" charset="0"/>
                            <a:ea typeface="Cambria Math" charset="0"/>
                            <a:cs typeface="Cambria Math" charset="0"/>
                          </a:rPr>
                          <m:t>𝛉</m:t>
                        </m:r>
                      </m:den>
                    </m:f>
                  </m:oMath>
                </a14:m>
                <a:endParaRPr kumimoji="1" lang="en-US" altLang="zh-CN" dirty="0"/>
              </a:p>
              <a:p>
                <a:pPr lvl="1"/>
                <a:r>
                  <a:rPr kumimoji="1" lang="zh-CN" altLang="en-US" dirty="0"/>
                  <a:t> 对</a:t>
                </a:r>
                <a14:m>
                  <m:oMath xmlns:m="http://schemas.openxmlformats.org/officeDocument/2006/math">
                    <m:r>
                      <a:rPr kumimoji="1" lang="en-US" altLang="zh-CN" i="1" dirty="0">
                        <a:latin typeface="Cambria Math" charset="0"/>
                      </a:rPr>
                      <m:t>𝑁</m:t>
                    </m:r>
                  </m:oMath>
                </a14:m>
                <a:r>
                  <a:rPr kumimoji="1" lang="zh-CN" altLang="en-US" dirty="0"/>
                  <a:t>个样本求和：当</a:t>
                </a:r>
                <a14:m>
                  <m:oMath xmlns:m="http://schemas.openxmlformats.org/officeDocument/2006/math">
                    <m:r>
                      <a:rPr kumimoji="1" lang="en-US" altLang="zh-CN" i="1" dirty="0" smtClean="0">
                        <a:latin typeface="Cambria Math" charset="0"/>
                      </a:rPr>
                      <m:t>𝑁</m:t>
                    </m:r>
                  </m:oMath>
                </a14:m>
                <a:r>
                  <a:rPr kumimoji="1" lang="zh-CN" altLang="en-US" dirty="0"/>
                  <a:t>很大时，计算慢</a:t>
                </a:r>
                <a:endParaRPr kumimoji="1" lang="en-US" altLang="zh-CN" dirty="0"/>
              </a:p>
              <a:p>
                <a:r>
                  <a:rPr kumimoji="1" lang="zh-CN" altLang="en-US" dirty="0"/>
                  <a:t>随机梯度下降（</a:t>
                </a:r>
                <a:r>
                  <a:rPr lang="en-US" altLang="zh-CN" dirty="0"/>
                  <a:t>Stochastic Gradient Descent, SGD</a:t>
                </a:r>
                <a:r>
                  <a:rPr kumimoji="1" lang="zh-CN" altLang="en-US" dirty="0"/>
                  <a:t>）：每次只计算一个样本上梯度</a:t>
                </a:r>
                <a:endParaRPr kumimoji="1" lang="en-US" altLang="zh-CN" dirty="0"/>
              </a:p>
              <a:p>
                <a:pPr lvl="1"/>
                <a:r>
                  <a:rPr kumimoji="1" lang="zh-CN" altLang="en-US" dirty="0"/>
                  <a:t> 没有有效利用</a:t>
                </a:r>
                <a:r>
                  <a:rPr kumimoji="1" lang="en-US" altLang="zh-CN" dirty="0"/>
                  <a:t>CPU</a:t>
                </a:r>
                <a:r>
                  <a:rPr kumimoji="1" lang="zh-CN" altLang="en-US" dirty="0"/>
                  <a:t>和</a:t>
                </a:r>
                <a:r>
                  <a:rPr kumimoji="1" lang="en-US" altLang="zh-CN" dirty="0"/>
                  <a:t>GPU</a:t>
                </a:r>
                <a:r>
                  <a:rPr kumimoji="1" lang="zh-CN" altLang="en-US" dirty="0"/>
                  <a:t>的计算效率</a:t>
                </a:r>
                <a:endParaRPr kumimoji="1" lang="en-US" altLang="zh-CN" dirty="0"/>
              </a:p>
              <a:p>
                <a:r>
                  <a:rPr lang="en-US" altLang="zh-CN" dirty="0"/>
                  <a:t>Mini-batch SGD</a:t>
                </a:r>
                <a:r>
                  <a:rPr lang="zh-CN" altLang="en-US" dirty="0"/>
                  <a:t>：每次随机送入少量样本</a:t>
                </a:r>
                <a:endParaRPr kumimoji="1" lang="en-US" altLang="zh-CN" dirty="0"/>
              </a:p>
              <a:p>
                <a:r>
                  <a:rPr kumimoji="1" lang="zh-CN" altLang="en-US" dirty="0"/>
                  <a:t>理论上</a:t>
                </a:r>
                <a:r>
                  <a:rPr kumimoji="1" lang="en-US" altLang="zh-CN" dirty="0"/>
                  <a:t>GD</a:t>
                </a:r>
                <a:r>
                  <a:rPr kumimoji="1" lang="zh-CN" altLang="en-US" dirty="0"/>
                  <a:t>比</a:t>
                </a:r>
                <a:r>
                  <a:rPr kumimoji="1" lang="en-US" altLang="zh-CN" dirty="0"/>
                  <a:t>SGD</a:t>
                </a:r>
                <a:r>
                  <a:rPr kumimoji="1" lang="zh-CN" altLang="en-US" dirty="0"/>
                  <a:t>有着更好的收敛率，但实际上</a:t>
                </a:r>
                <a:r>
                  <a:rPr kumimoji="1" lang="en-US" altLang="zh-CN" dirty="0"/>
                  <a:t>SGD</a:t>
                </a:r>
                <a:r>
                  <a:rPr kumimoji="1" lang="zh-CN" altLang="en-US" dirty="0"/>
                  <a:t>只需少量样本就能快速更新，远超过了缓慢的渐进收敛。</a:t>
                </a:r>
                <a:endParaRPr kumimoji="1"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30115" cy="5237271"/>
              </a:xfrm>
              <a:blipFill>
                <a:blip r:embed="rId3"/>
                <a:stretch>
                  <a:fillRect l="-896" t="-9685" b="-12349"/>
                </a:stretch>
              </a:blipFill>
              <a:ln w="38100">
                <a:noFill/>
              </a:ln>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梯度计算：</a:t>
            </a:r>
            <a:r>
              <a:rPr lang="en-US" altLang="zh-CN" dirty="0"/>
              <a:t>Mini-batch SGD</a:t>
            </a:r>
            <a:endParaRPr kumimoji="1" lang="zh-CN" altLang="en-US" dirty="0"/>
          </a:p>
        </p:txBody>
      </p:sp>
      <p:sp>
        <p:nvSpPr>
          <p:cNvPr id="4" name="圆角矩形 3"/>
          <p:cNvSpPr/>
          <p:nvPr/>
        </p:nvSpPr>
        <p:spPr bwMode="auto">
          <a:xfrm>
            <a:off x="3054096" y="2157984"/>
            <a:ext cx="877824" cy="64008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121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r>
              <a:rPr kumimoji="1" lang="zh-CN" altLang="en-US" dirty="0"/>
              <a:t>测试时没有 </a:t>
            </a:r>
            <a:r>
              <a:rPr kumimoji="1" lang="en-US" altLang="zh-CN" dirty="0"/>
              <a:t>Dropout</a:t>
            </a:r>
            <a:endParaRPr kumimoji="1" lang="zh-CN" altLang="en-US" dirty="0"/>
          </a:p>
        </p:txBody>
      </p:sp>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3724764" y="2108001"/>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5759872" y="236297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399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内容占位符 61"/>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 </a:t>
            </a:r>
            <a:r>
              <a:rPr lang="mr-IN" altLang="zh-TW" dirty="0"/>
              <a:t>–</a:t>
            </a:r>
            <a:r>
              <a:rPr lang="en-US" altLang="zh-TW" dirty="0"/>
              <a:t> </a:t>
            </a:r>
            <a:r>
              <a:rPr lang="zh-CN" altLang="en-US" dirty="0"/>
              <a:t>直觉解释</a:t>
            </a:r>
            <a:endParaRPr lang="zh-TW" altLang="en-US" dirty="0"/>
          </a:p>
        </p:txBody>
      </p:sp>
      <p:grpSp>
        <p:nvGrpSpPr>
          <p:cNvPr id="4" name="群組 3"/>
          <p:cNvGrpSpPr/>
          <p:nvPr/>
        </p:nvGrpSpPr>
        <p:grpSpPr>
          <a:xfrm>
            <a:off x="3893918" y="1505395"/>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630235" y="4293643"/>
            <a:ext cx="11561765" cy="461665"/>
          </a:xfrm>
          <a:prstGeom prst="rect">
            <a:avLst/>
          </a:prstGeom>
          <a:noFill/>
        </p:spPr>
        <p:txBody>
          <a:bodyPr wrap="square" rtlCol="0">
            <a:spAutoFit/>
          </a:bodyPr>
          <a:lstStyle/>
          <a:p>
            <a:pPr marL="342900" indent="-342900">
              <a:buFont typeface="Wingdings"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如果每个人都期望组里其他人好好干活</a:t>
            </a:r>
            <a:r>
              <a:rPr lang="zh-CN" altLang="en-US" sz="2400" dirty="0">
                <a:solidFill>
                  <a:srgbClr val="002060"/>
                </a:solidFill>
                <a:latin typeface="Microsoft YaHei" panose="020B0503020204020204" pitchFamily="34" charset="-122"/>
                <a:ea typeface="Microsoft YaHei" panose="020B0503020204020204" pitchFamily="34" charset="-122"/>
              </a:rPr>
              <a:t>，最后什么也干不好（三个和尚没水喝）。</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65" name="文字方塊 64"/>
          <p:cNvSpPr txBox="1"/>
          <p:nvPr/>
        </p:nvSpPr>
        <p:spPr>
          <a:xfrm>
            <a:off x="630235" y="5067250"/>
            <a:ext cx="11067777" cy="830997"/>
          </a:xfrm>
          <a:prstGeom prst="rect">
            <a:avLst/>
          </a:prstGeom>
          <a:noFill/>
        </p:spPr>
        <p:txBody>
          <a:bodyPr wrap="square" rtlCol="0">
            <a:spAutoFit/>
          </a:bodyPr>
          <a:lstStyle/>
          <a:p>
            <a:pPr marL="342900" indent="-342900">
              <a:buFont typeface="Wingdings"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但是</a:t>
            </a:r>
            <a:r>
              <a:rPr lang="zh-CN" altLang="en-US" sz="2400" dirty="0">
                <a:solidFill>
                  <a:srgbClr val="002060"/>
                </a:solidFill>
                <a:latin typeface="Microsoft YaHei" panose="020B0503020204020204" pitchFamily="34" charset="-122"/>
                <a:ea typeface="Microsoft YaHei" panose="020B0503020204020204" pitchFamily="34" charset="-122"/>
              </a:rPr>
              <a:t>，如果你知道你的小伙伴可能会</a:t>
            </a:r>
            <a:r>
              <a:rPr lang="en-US" altLang="zh-CN" sz="2400" dirty="0">
                <a:solidFill>
                  <a:srgbClr val="002060"/>
                </a:solidFill>
                <a:latin typeface="Microsoft YaHei" panose="020B0503020204020204" pitchFamily="34" charset="-122"/>
                <a:ea typeface="Microsoft YaHei" panose="020B0503020204020204" pitchFamily="34" charset="-122"/>
              </a:rPr>
              <a:t>dropout</a:t>
            </a:r>
            <a:r>
              <a:rPr lang="zh-CN" altLang="en-US" sz="2400" dirty="0">
                <a:solidFill>
                  <a:srgbClr val="002060"/>
                </a:solidFill>
                <a:latin typeface="Microsoft YaHei" panose="020B0503020204020204" pitchFamily="34" charset="-122"/>
                <a:ea typeface="Microsoft YaHei" panose="020B0503020204020204" pitchFamily="34" charset="-122"/>
              </a:rPr>
              <a:t>，你就会干得更好，这样才能完成任务。</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66" name="雲朵形圖說文字 65"/>
          <p:cNvSpPr/>
          <p:nvPr/>
        </p:nvSpPr>
        <p:spPr>
          <a:xfrm>
            <a:off x="6608933" y="1307532"/>
            <a:ext cx="2795038" cy="1491167"/>
          </a:xfrm>
          <a:prstGeom prst="cloudCallout">
            <a:avLst>
              <a:gd name="adj1" fmla="val -80009"/>
              <a:gd name="adj2" fmla="val 29984"/>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000" dirty="0">
                <a:solidFill>
                  <a:schemeClr val="bg1"/>
                </a:solidFill>
                <a:latin typeface="Microsoft YaHei" panose="020B0503020204020204" pitchFamily="34" charset="-122"/>
                <a:ea typeface="Microsoft YaHei" panose="020B0503020204020204" pitchFamily="34" charset="-122"/>
              </a:rPr>
              <a:t>我的 </a:t>
            </a:r>
            <a:r>
              <a:rPr lang="en-US" altLang="zh-TW" sz="2000" dirty="0">
                <a:solidFill>
                  <a:schemeClr val="bg1"/>
                </a:solidFill>
                <a:latin typeface="Microsoft YaHei" panose="020B0503020204020204" pitchFamily="34" charset="-122"/>
                <a:ea typeface="Microsoft YaHei" panose="020B0503020204020204" pitchFamily="34" charset="-122"/>
              </a:rPr>
              <a:t>partner</a:t>
            </a:r>
            <a:r>
              <a:rPr lang="zh-CN" altLang="en-US" sz="2000" dirty="0">
                <a:solidFill>
                  <a:schemeClr val="bg1"/>
                </a:solidFill>
                <a:latin typeface="Microsoft YaHei" panose="020B0503020204020204" pitchFamily="34" charset="-122"/>
                <a:ea typeface="Microsoft YaHei" panose="020B0503020204020204" pitchFamily="34" charset="-122"/>
              </a:rPr>
              <a:t>不好</a:t>
            </a:r>
            <a:r>
              <a:rPr lang="zh-TW" altLang="en-US" sz="2000" dirty="0">
                <a:solidFill>
                  <a:schemeClr val="bg1"/>
                </a:solidFill>
                <a:latin typeface="Microsoft YaHei" panose="020B0503020204020204" pitchFamily="34" charset="-122"/>
                <a:ea typeface="Microsoft YaHei" panose="020B0503020204020204" pitchFamily="34" charset="-122"/>
              </a:rPr>
              <a:t>，所以我要好好做</a:t>
            </a:r>
            <a:endParaRPr lang="en-US" altLang="zh-TW" sz="2000" dirty="0">
              <a:solidFill>
                <a:schemeClr val="bg1"/>
              </a:solidFill>
              <a:latin typeface="Microsoft YaHei" panose="020B0503020204020204" pitchFamily="34" charset="-122"/>
              <a:ea typeface="Microsoft YaHei" panose="020B0503020204020204" pitchFamily="34" charset="-122"/>
            </a:endParaRPr>
          </a:p>
        </p:txBody>
      </p:sp>
      <p:grpSp>
        <p:nvGrpSpPr>
          <p:cNvPr id="82" name="群組 81"/>
          <p:cNvGrpSpPr/>
          <p:nvPr/>
        </p:nvGrpSpPr>
        <p:grpSpPr>
          <a:xfrm>
            <a:off x="5489370" y="1600601"/>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494602" y="3010486"/>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7256127" y="2981603"/>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7265551" y="3674024"/>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3840154" y="3023686"/>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3863885" y="2294638"/>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582915" y="5987388"/>
            <a:ext cx="11441046" cy="461665"/>
          </a:xfrm>
          <a:prstGeom prst="rect">
            <a:avLst/>
          </a:prstGeom>
          <a:noFill/>
        </p:spPr>
        <p:txBody>
          <a:bodyPr wrap="square" rtlCol="0">
            <a:spAutoFit/>
          </a:bodyPr>
          <a:lstStyle/>
          <a:p>
            <a:pPr marL="342900" indent="-342900">
              <a:buFont typeface="Wingdings"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测试时</a:t>
            </a:r>
            <a:r>
              <a:rPr lang="zh-CN" altLang="en-US" sz="2400" dirty="0">
                <a:solidFill>
                  <a:srgbClr val="002060"/>
                </a:solidFill>
                <a:latin typeface="Microsoft YaHei" panose="020B0503020204020204" pitchFamily="34" charset="-122"/>
                <a:ea typeface="Microsoft YaHei" panose="020B0503020204020204" pitchFamily="34" charset="-122"/>
              </a:rPr>
              <a:t>，大家都好好干，没有人</a:t>
            </a:r>
            <a:r>
              <a:rPr lang="en-US" altLang="zh-CN" sz="2400" dirty="0">
                <a:solidFill>
                  <a:srgbClr val="002060"/>
                </a:solidFill>
                <a:latin typeface="Microsoft YaHei" panose="020B0503020204020204" pitchFamily="34" charset="-122"/>
                <a:ea typeface="Microsoft YaHei" panose="020B0503020204020204" pitchFamily="34" charset="-122"/>
              </a:rPr>
              <a:t>dropout</a:t>
            </a:r>
            <a:r>
              <a:rPr lang="zh-CN" altLang="en-US" sz="2400" dirty="0">
                <a:solidFill>
                  <a:srgbClr val="002060"/>
                </a:solidFill>
                <a:latin typeface="Microsoft YaHei" panose="020B0503020204020204" pitchFamily="34" charset="-122"/>
                <a:ea typeface="Microsoft YaHei" panose="020B0503020204020204" pitchFamily="34" charset="-122"/>
              </a:rPr>
              <a:t>，因此会得到很好的结果。</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978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r>
              <a:rPr lang="zh-CN" altLang="en-US" dirty="0"/>
              <a:t>：可视为一种集成学习</a:t>
            </a:r>
            <a:endParaRPr lang="zh-TW" altLang="en-US" dirty="0"/>
          </a:p>
        </p:txBody>
      </p:sp>
      <p:sp>
        <p:nvSpPr>
          <p:cNvPr id="6" name="文字方塊 5"/>
          <p:cNvSpPr txBox="1"/>
          <p:nvPr/>
        </p:nvSpPr>
        <p:spPr>
          <a:xfrm>
            <a:off x="2167719" y="1835554"/>
            <a:ext cx="2220686" cy="523220"/>
          </a:xfrm>
          <a:prstGeom prst="rect">
            <a:avLst/>
          </a:prstGeom>
          <a:noFill/>
        </p:spPr>
        <p:txBody>
          <a:bodyPr wrap="square" rtlCol="0">
            <a:spAutoFit/>
          </a:bodyPr>
          <a:lstStyle/>
          <a:p>
            <a:r>
              <a:rPr lang="zh-TW" altLang="en-US" sz="2800" dirty="0">
                <a:latin typeface="Microsoft YaHei" panose="020B0503020204020204" pitchFamily="34" charset="-122"/>
                <a:ea typeface="Microsoft YaHei" panose="020B0503020204020204" pitchFamily="34" charset="-122"/>
              </a:rPr>
              <a:t>集成学习</a:t>
            </a:r>
          </a:p>
        </p:txBody>
      </p:sp>
      <p:sp>
        <p:nvSpPr>
          <p:cNvPr id="4" name="矩形 3"/>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1</a:t>
            </a:r>
            <a:endParaRPr lang="zh-TW" altLang="en-US" sz="2400" dirty="0">
              <a:latin typeface="Microsoft YaHei" panose="020B0503020204020204" pitchFamily="34" charset="-122"/>
              <a:ea typeface="Microsoft YaHei" panose="020B0503020204020204" pitchFamily="34" charset="-122"/>
            </a:endParaRPr>
          </a:p>
        </p:txBody>
      </p:sp>
      <p:sp>
        <p:nvSpPr>
          <p:cNvPr id="253" name="矩形 252"/>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2</a:t>
            </a:r>
            <a:endParaRPr lang="zh-TW" altLang="en-US" sz="2400" dirty="0">
              <a:latin typeface="Microsoft YaHei" panose="020B0503020204020204" pitchFamily="34" charset="-122"/>
              <a:ea typeface="Microsoft YaHei" panose="020B0503020204020204" pitchFamily="34" charset="-122"/>
            </a:endParaRPr>
          </a:p>
        </p:txBody>
      </p:sp>
      <p:sp>
        <p:nvSpPr>
          <p:cNvPr id="254" name="矩形 253"/>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3</a:t>
            </a:r>
            <a:endParaRPr lang="zh-TW" altLang="en-US" sz="2400" dirty="0">
              <a:latin typeface="Microsoft YaHei" panose="020B0503020204020204" pitchFamily="34" charset="-122"/>
              <a:ea typeface="Microsoft YaHei" panose="020B0503020204020204" pitchFamily="34" charset="-122"/>
            </a:endParaRPr>
          </a:p>
        </p:txBody>
      </p:sp>
      <p:sp>
        <p:nvSpPr>
          <p:cNvPr id="255" name="矩形 254"/>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4</a:t>
            </a:r>
            <a:endParaRPr lang="zh-TW" altLang="en-US" sz="2400" dirty="0">
              <a:latin typeface="Microsoft YaHei" panose="020B0503020204020204" pitchFamily="34" charset="-122"/>
              <a:ea typeface="Microsoft YaHei" panose="020B0503020204020204" pitchFamily="34" charset="-122"/>
            </a:endParaRPr>
          </a:p>
        </p:txBody>
      </p:sp>
      <p:sp>
        <p:nvSpPr>
          <p:cNvPr id="5" name="文字方塊 4"/>
          <p:cNvSpPr txBox="1"/>
          <p:nvPr/>
        </p:nvSpPr>
        <p:spPr>
          <a:xfrm>
            <a:off x="2934533" y="5105204"/>
            <a:ext cx="698444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以不同的结构训练多</a:t>
            </a:r>
            <a:r>
              <a:rPr lang="zh-CN" altLang="en-US" sz="2400">
                <a:latin typeface="Microsoft YaHei" charset="-122"/>
                <a:ea typeface="Microsoft YaHei" charset="-122"/>
                <a:cs typeface="Microsoft YaHei" charset="-122"/>
              </a:rPr>
              <a:t>个模型</a:t>
            </a:r>
            <a:endParaRPr lang="zh-TW" altLang="en-US" sz="2400" dirty="0">
              <a:latin typeface="Microsoft YaHei" charset="-122"/>
              <a:ea typeface="Microsoft YaHei" charset="-122"/>
              <a:cs typeface="Microsoft YaHei" charset="-122"/>
            </a:endParaRPr>
          </a:p>
        </p:txBody>
      </p:sp>
      <p:sp>
        <p:nvSpPr>
          <p:cNvPr id="10" name="橢圓 9"/>
          <p:cNvSpPr/>
          <p:nvPr/>
        </p:nvSpPr>
        <p:spPr>
          <a:xfrm>
            <a:off x="5445000"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2844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 </a:t>
            </a:r>
            <a:r>
              <a:rPr lang="en-US" altLang="zh-TW" sz="2400" dirty="0">
                <a:latin typeface="Microsoft YaHei" panose="020B0503020204020204" pitchFamily="34" charset="-122"/>
                <a:ea typeface="Microsoft YaHei" panose="020B0503020204020204" pitchFamily="34" charset="-122"/>
              </a:rPr>
              <a:t>1</a:t>
            </a:r>
          </a:p>
        </p:txBody>
      </p:sp>
      <p:sp>
        <p:nvSpPr>
          <p:cNvPr id="257" name="橢圓 256"/>
          <p:cNvSpPr/>
          <p:nvPr/>
        </p:nvSpPr>
        <p:spPr>
          <a:xfrm>
            <a:off x="4626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 </a:t>
            </a:r>
            <a:r>
              <a:rPr lang="en-US" altLang="zh-TW" sz="2400" dirty="0">
                <a:latin typeface="Microsoft YaHei" panose="020B0503020204020204" pitchFamily="34" charset="-122"/>
                <a:ea typeface="Microsoft YaHei" panose="020B0503020204020204" pitchFamily="34" charset="-122"/>
              </a:rPr>
              <a:t>2</a:t>
            </a:r>
            <a:endParaRPr lang="zh-TW" altLang="en-US" sz="2400" dirty="0">
              <a:latin typeface="Microsoft YaHei" panose="020B0503020204020204" pitchFamily="34" charset="-122"/>
              <a:ea typeface="Microsoft YaHei" panose="020B0503020204020204" pitchFamily="34" charset="-122"/>
            </a:endParaRPr>
          </a:p>
        </p:txBody>
      </p:sp>
      <p:sp>
        <p:nvSpPr>
          <p:cNvPr id="258" name="橢圓 257"/>
          <p:cNvSpPr/>
          <p:nvPr/>
        </p:nvSpPr>
        <p:spPr>
          <a:xfrm>
            <a:off x="6469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a:t>
            </a:r>
            <a:r>
              <a:rPr lang="en-US" altLang="zh-TW" sz="2400" dirty="0">
                <a:latin typeface="Microsoft YaHei" panose="020B0503020204020204" pitchFamily="34" charset="-122"/>
                <a:ea typeface="Microsoft YaHei" panose="020B0503020204020204" pitchFamily="34" charset="-122"/>
              </a:rPr>
              <a:t> 3</a:t>
            </a:r>
            <a:endParaRPr lang="zh-TW" altLang="en-US" sz="2400" dirty="0">
              <a:latin typeface="Microsoft YaHei" panose="020B0503020204020204" pitchFamily="34" charset="-122"/>
              <a:ea typeface="Microsoft YaHei" panose="020B0503020204020204" pitchFamily="34" charset="-122"/>
            </a:endParaRPr>
          </a:p>
        </p:txBody>
      </p:sp>
      <p:sp>
        <p:nvSpPr>
          <p:cNvPr id="259" name="橢圓 258"/>
          <p:cNvSpPr/>
          <p:nvPr/>
        </p:nvSpPr>
        <p:spPr>
          <a:xfrm>
            <a:off x="8308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a:t>
            </a:r>
            <a:r>
              <a:rPr lang="en-US" altLang="zh-TW" sz="2400" dirty="0">
                <a:latin typeface="Microsoft YaHei" panose="020B0503020204020204" pitchFamily="34" charset="-122"/>
                <a:ea typeface="Microsoft YaHei" panose="020B0503020204020204" pitchFamily="34" charset="-122"/>
              </a:rPr>
              <a:t> 4</a:t>
            </a:r>
            <a:endParaRPr lang="zh-TW" altLang="en-US" sz="2400" dirty="0">
              <a:latin typeface="Microsoft YaHei" panose="020B0503020204020204" pitchFamily="34" charset="-122"/>
              <a:ea typeface="Microsoft YaHei" panose="020B0503020204020204" pitchFamily="34" charset="-122"/>
            </a:endParaRPr>
          </a:p>
        </p:txBody>
      </p:sp>
      <p:cxnSp>
        <p:nvCxnSpPr>
          <p:cNvPr id="260" name="直線單箭頭接點 259"/>
          <p:cNvCxnSpPr/>
          <p:nvPr/>
        </p:nvCxnSpPr>
        <p:spPr>
          <a:xfrm flipH="1">
            <a:off x="3829052" y="1964425"/>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5326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6777355" y="2257030"/>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7021783" y="1964425"/>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8938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5256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7112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3474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5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719767" y="726339"/>
            <a:ext cx="10752465" cy="5237271"/>
          </a:xfrm>
        </p:spPr>
        <p:txBody>
          <a:bodyPr/>
          <a:lstStyle/>
          <a:p>
            <a:r>
              <a:rPr lang="zh-TW" altLang="en-US" dirty="0">
                <a:solidFill>
                  <a:srgbClr val="002060"/>
                </a:solidFill>
                <a:latin typeface="Microsoft YaHei" panose="020B0503020204020204" pitchFamily="34" charset="-122"/>
                <a:ea typeface="Microsoft YaHei" panose="020B0503020204020204" pitchFamily="34" charset="-122"/>
              </a:rPr>
              <a:t>集成学习</a:t>
            </a:r>
            <a:r>
              <a:rPr lang="zh-CN" altLang="en-US" dirty="0">
                <a:solidFill>
                  <a:srgbClr val="002060"/>
                </a:solidFill>
                <a:latin typeface="Microsoft YaHei" panose="020B0503020204020204" pitchFamily="34" charset="-122"/>
                <a:ea typeface="Microsoft YaHei" panose="020B0503020204020204" pitchFamily="34" charset="-122"/>
              </a:rPr>
              <a:t>：</a:t>
            </a:r>
            <a:r>
              <a:rPr lang="zh-TW" altLang="en-US" dirty="0">
                <a:solidFill>
                  <a:srgbClr val="002060"/>
                </a:solidFill>
                <a:latin typeface="Microsoft YaHei" panose="020B0503020204020204" pitchFamily="34" charset="-122"/>
                <a:ea typeface="Microsoft YaHei" panose="020B0503020204020204" pitchFamily="34" charset="-122"/>
              </a:rPr>
              <a:t>结合几个模型降低泛化误差的技术</a:t>
            </a:r>
            <a:endParaRPr lang="en-US" altLang="zh-TW" dirty="0">
              <a:solidFill>
                <a:srgbClr val="002060"/>
              </a:solidFill>
              <a:latin typeface="Microsoft YaHei" panose="020B0503020204020204" pitchFamily="34" charset="-122"/>
              <a:ea typeface="Microsoft YaHei" panose="020B0503020204020204" pitchFamily="34" charset="-122"/>
            </a:endParaRPr>
          </a:p>
          <a:p>
            <a:r>
              <a:rPr lang="zh-TW" altLang="en-US" dirty="0">
                <a:solidFill>
                  <a:srgbClr val="002060"/>
                </a:solidFill>
                <a:latin typeface="Microsoft YaHei" panose="020B0503020204020204" pitchFamily="34" charset="-122"/>
                <a:ea typeface="Microsoft YaHei" panose="020B0503020204020204" pitchFamily="34" charset="-122"/>
              </a:rPr>
              <a:t>但训练太多模型并集成，计算和存储代价太大</a:t>
            </a:r>
          </a:p>
          <a:p>
            <a:endParaRPr kumimoji="1" lang="zh-CN" altLang="en-US" dirty="0"/>
          </a:p>
        </p:txBody>
      </p:sp>
      <p:sp>
        <p:nvSpPr>
          <p:cNvPr id="2" name="標題 1"/>
          <p:cNvSpPr>
            <a:spLocks noGrp="1"/>
          </p:cNvSpPr>
          <p:nvPr>
            <p:ph type="title"/>
          </p:nvPr>
        </p:nvSpPr>
        <p:spPr/>
        <p:txBody>
          <a:bodyPr/>
          <a:lstStyle/>
          <a:p>
            <a:r>
              <a:rPr lang="en-US" altLang="zh-TW" dirty="0"/>
              <a:t>Dropout </a:t>
            </a:r>
            <a:r>
              <a:rPr lang="zh-CN" altLang="en-US" dirty="0"/>
              <a:t>：可视为一种集成学习</a:t>
            </a:r>
            <a:endParaRPr lang="zh-TW" altLang="en-US" dirty="0"/>
          </a:p>
        </p:txBody>
      </p:sp>
      <mc:AlternateContent xmlns:mc="http://schemas.openxmlformats.org/markup-compatibility/2006" xmlns:a14="http://schemas.microsoft.com/office/drawing/2010/main">
        <mc:Choice Requires="a14">
          <p:sp>
            <p:nvSpPr>
              <p:cNvPr id="3" name="文字方塊 2"/>
              <p:cNvSpPr txBox="1"/>
              <p:nvPr/>
            </p:nvSpPr>
            <p:spPr>
              <a:xfrm>
                <a:off x="3134950"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1</m:t>
                      </m:r>
                    </m:oMath>
                  </m:oMathPara>
                </a14:m>
                <a:endParaRPr lang="zh-TW" altLang="en-US" sz="2800" baseline="-250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134950" y="5211606"/>
                <a:ext cx="755877" cy="523220"/>
              </a:xfrm>
              <a:prstGeom prst="rect">
                <a:avLst/>
              </a:prstGeom>
              <a:blipFill>
                <a:blip r:embed="rId3"/>
                <a:stretch>
                  <a:fillRect b="-11905"/>
                </a:stretch>
              </a:blipFill>
            </p:spPr>
            <p:txBody>
              <a:bodyPr/>
              <a:lstStyle/>
              <a:p>
                <a:r>
                  <a:rPr lang="zh-CN" altLang="en-US">
                    <a:noFill/>
                  </a:rPr>
                  <a:t> </a:t>
                </a:r>
              </a:p>
            </p:txBody>
          </p:sp>
        </mc:Fallback>
      </mc:AlternateContent>
      <p:sp>
        <p:nvSpPr>
          <p:cNvPr id="27" name="矩形 26"/>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1</a:t>
            </a:r>
            <a:endParaRPr lang="zh-TW" altLang="en-US" sz="2400" dirty="0">
              <a:latin typeface="Microsoft YaHei" panose="020B0503020204020204" pitchFamily="34" charset="-122"/>
              <a:ea typeface="Microsoft YaHei" panose="020B0503020204020204" pitchFamily="34" charset="-122"/>
            </a:endParaRPr>
          </a:p>
        </p:txBody>
      </p:sp>
      <p:sp>
        <p:nvSpPr>
          <p:cNvPr id="28" name="矩形 27"/>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2</a:t>
            </a:r>
            <a:endParaRPr lang="zh-TW" altLang="en-US" sz="2400" dirty="0">
              <a:latin typeface="Microsoft YaHei" panose="020B0503020204020204" pitchFamily="34" charset="-122"/>
              <a:ea typeface="Microsoft YaHei" panose="020B0503020204020204" pitchFamily="34" charset="-122"/>
            </a:endParaRPr>
          </a:p>
        </p:txBody>
      </p:sp>
      <p:sp>
        <p:nvSpPr>
          <p:cNvPr id="29" name="矩形 28"/>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3</a:t>
            </a:r>
            <a:endParaRPr lang="zh-TW" altLang="en-US" sz="2400" dirty="0">
              <a:latin typeface="Microsoft YaHei" panose="020B0503020204020204" pitchFamily="34" charset="-122"/>
              <a:ea typeface="Microsoft YaHei" panose="020B0503020204020204" pitchFamily="34" charset="-122"/>
            </a:endParaRPr>
          </a:p>
        </p:txBody>
      </p:sp>
      <p:sp>
        <p:nvSpPr>
          <p:cNvPr id="30" name="矩形 29"/>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4</a:t>
            </a:r>
            <a:endParaRPr lang="zh-TW" altLang="en-US"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1" name="文字方塊 30"/>
              <p:cNvSpPr txBox="1"/>
              <p:nvPr/>
            </p:nvSpPr>
            <p:spPr>
              <a:xfrm>
                <a:off x="5077028" y="2395768"/>
                <a:ext cx="2461055" cy="523220"/>
              </a:xfrm>
              <a:prstGeom prst="rect">
                <a:avLst/>
              </a:prstGeom>
              <a:noFill/>
            </p:spPr>
            <p:txBody>
              <a:bodyPr wrap="square" rtlCol="0">
                <a:spAutoFit/>
              </a:bodyPr>
              <a:lstStyle/>
              <a:p>
                <a:r>
                  <a:rPr lang="zh-TW" altLang="en-US" sz="2800" dirty="0">
                    <a:latin typeface="Microsoft YaHei" panose="020B0503020204020204" pitchFamily="34" charset="-122"/>
                    <a:ea typeface="Microsoft YaHei" panose="020B0503020204020204" pitchFamily="34" charset="-122"/>
                  </a:rPr>
                  <a:t>测试数据</a:t>
                </a:r>
                <a:r>
                  <a:rPr lang="en-US" altLang="zh-TW" sz="28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TW" sz="2800" b="1" i="1" dirty="0" smtClean="0">
                        <a:latin typeface="Cambria Math" panose="02040503050406030204" pitchFamily="18" charset="0"/>
                        <a:ea typeface="Microsoft YaHei" panose="020B0503020204020204" pitchFamily="34" charset="-122"/>
                      </a:rPr>
                      <m:t>𝒙</m:t>
                    </m:r>
                  </m:oMath>
                </a14:m>
                <a:endParaRPr lang="zh-TW" altLang="en-US" sz="2800" b="1" dirty="0">
                  <a:latin typeface="Microsoft YaHei" panose="020B0503020204020204" pitchFamily="34" charset="-122"/>
                  <a:ea typeface="Microsoft YaHei" panose="020B0503020204020204" pitchFamily="34" charset="-122"/>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5077028" y="2395768"/>
                <a:ext cx="2461055" cy="523220"/>
              </a:xfrm>
              <a:prstGeom prst="rect">
                <a:avLst/>
              </a:prstGeom>
              <a:blipFill>
                <a:blip r:embed="rId4"/>
                <a:stretch>
                  <a:fillRect l="-5128" t="-1190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4921568"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2</m:t>
                      </m:r>
                    </m:oMath>
                  </m:oMathPara>
                </a14:m>
                <a:endParaRPr lang="zh-TW" altLang="en-US" sz="28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4921568" y="5211606"/>
                <a:ext cx="755877" cy="523220"/>
              </a:xfrm>
              <a:prstGeom prst="rect">
                <a:avLst/>
              </a:prstGeom>
              <a:blipFill>
                <a:blip r:embed="rId5"/>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6772479"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3</m:t>
                      </m:r>
                    </m:oMath>
                  </m:oMathPara>
                </a14:m>
                <a:endParaRPr lang="zh-TW" altLang="en-US" sz="28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6772479" y="5211606"/>
                <a:ext cx="755877" cy="523220"/>
              </a:xfrm>
              <a:prstGeom prst="rect">
                <a:avLst/>
              </a:prstGeom>
              <a:blipFill>
                <a:blip r:embed="rId6"/>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8623390"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4</m:t>
                      </m:r>
                    </m:oMath>
                  </m:oMathPara>
                </a14:m>
                <a:endParaRPr lang="zh-TW" altLang="en-US" sz="2800" baseline="-250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8623390" y="5211606"/>
                <a:ext cx="755877" cy="523220"/>
              </a:xfrm>
              <a:prstGeom prst="rect">
                <a:avLst/>
              </a:prstGeom>
              <a:blipFill>
                <a:blip r:embed="rId7"/>
                <a:stretch>
                  <a:fillRect b="-11905"/>
                </a:stretch>
              </a:blipFill>
            </p:spPr>
            <p:txBody>
              <a:bodyPr/>
              <a:lstStyle/>
              <a:p>
                <a:r>
                  <a:rPr lang="zh-CN" altLang="en-US">
                    <a:noFill/>
                  </a:rPr>
                  <a:t> </a:t>
                </a:r>
              </a:p>
            </p:txBody>
          </p:sp>
        </mc:Fallback>
      </mc:AlternateContent>
      <p:sp>
        <p:nvSpPr>
          <p:cNvPr id="35" name="文字方塊 34"/>
          <p:cNvSpPr txBox="1"/>
          <p:nvPr/>
        </p:nvSpPr>
        <p:spPr>
          <a:xfrm>
            <a:off x="4883468" y="6172058"/>
            <a:ext cx="2461055" cy="523220"/>
          </a:xfrm>
          <a:prstGeom prst="rect">
            <a:avLst/>
          </a:prstGeom>
          <a:noFill/>
        </p:spPr>
        <p:txBody>
          <a:bodyPr wrap="square" rtlCol="0">
            <a:spAutoFit/>
          </a:bodyPr>
          <a:lstStyle/>
          <a:p>
            <a:pPr algn="ctr"/>
            <a:r>
              <a:rPr lang="zh-TW" altLang="en-US" sz="2800" dirty="0">
                <a:latin typeface="Microsoft YaHei" panose="020B0503020204020204" pitchFamily="34" charset="-122"/>
                <a:ea typeface="Microsoft YaHei" panose="020B0503020204020204" pitchFamily="34" charset="-122"/>
              </a:rPr>
              <a:t>平均</a:t>
            </a:r>
          </a:p>
        </p:txBody>
      </p:sp>
      <p:cxnSp>
        <p:nvCxnSpPr>
          <p:cNvPr id="36" name="直線單箭頭接點 35"/>
          <p:cNvCxnSpPr/>
          <p:nvPr/>
        </p:nvCxnSpPr>
        <p:spPr>
          <a:xfrm flipH="1">
            <a:off x="3695838" y="2953828"/>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5209769" y="2991942"/>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6423456"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6734378" y="2953828"/>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8919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5237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7093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3455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3512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5299506" y="5734827"/>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6746382"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6347712"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8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767" y="769501"/>
            <a:ext cx="10752465" cy="5237271"/>
          </a:xfrm>
        </p:spPr>
        <p:txBody>
          <a:bodyPr/>
          <a:lstStyle/>
          <a:p>
            <a:r>
              <a:rPr lang="en" altLang="zh-TW" dirty="0"/>
              <a:t>Dropout</a:t>
            </a:r>
            <a:r>
              <a:rPr lang="zh-TW" altLang="en-US" dirty="0"/>
              <a:t>提供了一种近似的、低成本集成方法</a:t>
            </a:r>
          </a:p>
          <a:p>
            <a:endParaRPr kumimoji="1" lang="zh-CN" altLang="en-US" dirty="0"/>
          </a:p>
        </p:txBody>
      </p:sp>
      <p:sp>
        <p:nvSpPr>
          <p:cNvPr id="2" name="標題 1"/>
          <p:cNvSpPr>
            <a:spLocks noGrp="1"/>
          </p:cNvSpPr>
          <p:nvPr>
            <p:ph type="title"/>
          </p:nvPr>
        </p:nvSpPr>
        <p:spPr/>
        <p:txBody>
          <a:bodyPr/>
          <a:lstStyle/>
          <a:p>
            <a:r>
              <a:rPr lang="en-US" altLang="zh-TW" dirty="0"/>
              <a:t>Dropout </a:t>
            </a:r>
            <a:r>
              <a:rPr lang="zh-CN" altLang="en-US" dirty="0"/>
              <a:t>：可视为一种集成学习</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8428739" y="1860425"/>
            <a:ext cx="3120644" cy="523220"/>
          </a:xfrm>
          <a:prstGeom prst="rect">
            <a:avLst/>
          </a:prstGeom>
        </p:spPr>
        <p:txBody>
          <a:bodyPr wrap="square">
            <a:spAutoFit/>
          </a:bodyPr>
          <a:lstStyle/>
          <a:p>
            <a:pPr algn="ctr"/>
            <a:r>
              <a:rPr lang="zh-TW" altLang="en-US" sz="2800" dirty="0">
                <a:solidFill>
                  <a:srgbClr val="002060"/>
                </a:solidFill>
                <a:latin typeface="Microsoft YaHei" panose="020B0503020204020204" pitchFamily="34" charset="-122"/>
                <a:ea typeface="Microsoft YaHei" panose="020B0503020204020204" pitchFamily="34" charset="-122"/>
              </a:rPr>
              <a:t>带</a:t>
            </a:r>
            <a:r>
              <a:rPr lang="en-US" altLang="zh-TW" sz="2800" dirty="0">
                <a:solidFill>
                  <a:srgbClr val="002060"/>
                </a:solidFill>
                <a:latin typeface="Microsoft YaHei" panose="020B0503020204020204" pitchFamily="34" charset="-122"/>
                <a:ea typeface="Microsoft YaHei" panose="020B0503020204020204" pitchFamily="34" charset="-122"/>
              </a:rPr>
              <a:t>Dropout</a:t>
            </a:r>
            <a:r>
              <a:rPr lang="zh-TW" altLang="en-US" sz="2800" dirty="0">
                <a:solidFill>
                  <a:srgbClr val="002060"/>
                </a:solidFill>
                <a:latin typeface="Microsoft YaHei" panose="020B0503020204020204" pitchFamily="34" charset="-122"/>
                <a:ea typeface="Microsoft YaHei" panose="020B0503020204020204" pitchFamily="34" charset="-122"/>
              </a:rPr>
              <a:t>的训练</a:t>
            </a:r>
            <a:endParaRPr lang="en-US" altLang="zh-TW" sz="2800" dirty="0">
              <a:solidFill>
                <a:srgbClr val="002060"/>
              </a:solidFill>
              <a:latin typeface="Microsoft YaHei" panose="020B0503020204020204" pitchFamily="34" charset="-122"/>
              <a:ea typeface="Microsoft YaHei" panose="020B0503020204020204" pitchFamily="34" charset="-122"/>
            </a:endParaRPr>
          </a:p>
        </p:txBody>
      </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1849491"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grpSp>
        <p:nvGrpSpPr>
          <p:cNvPr id="452" name="群組 451"/>
          <p:cNvGrpSpPr/>
          <p:nvPr/>
        </p:nvGrpSpPr>
        <p:grpSpPr>
          <a:xfrm rot="5400000">
            <a:off x="6505975" y="3201461"/>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2637458" y="5741959"/>
            <a:ext cx="7351603" cy="523220"/>
          </a:xfrm>
          <a:prstGeom prst="rect">
            <a:avLst/>
          </a:prstGeom>
          <a:noFill/>
        </p:spPr>
        <p:txBody>
          <a:bodyPr wrap="square" rtlCol="0">
            <a:spAutoFit/>
          </a:bodyPr>
          <a:lstStyle/>
          <a:p>
            <a:pPr marL="457200" indent="-457200">
              <a:buFont typeface="Wingdings" pitchFamily="2" charset="2"/>
              <a:buChar char="n"/>
            </a:pPr>
            <a:r>
              <a:rPr lang="zh-CN" altLang="en-US" sz="2800" dirty="0">
                <a:solidFill>
                  <a:srgbClr val="002060"/>
                </a:solidFill>
                <a:latin typeface="Microsoft YaHei" charset="-122"/>
                <a:ea typeface="Microsoft YaHei" charset="-122"/>
                <a:cs typeface="Microsoft YaHei" charset="-122"/>
              </a:rPr>
              <a:t>每次用一个</a:t>
            </a:r>
            <a:r>
              <a:rPr lang="en-US" altLang="zh-TW" sz="2800" dirty="0">
                <a:solidFill>
                  <a:srgbClr val="002060"/>
                </a:solidFill>
                <a:latin typeface="Microsoft YaHei" charset="-122"/>
                <a:ea typeface="Microsoft YaHei" charset="-122"/>
                <a:cs typeface="Microsoft YaHei" charset="-122"/>
              </a:rPr>
              <a:t>mini-batch</a:t>
            </a:r>
            <a:r>
              <a:rPr lang="zh-CN" altLang="en-US" sz="2800" dirty="0">
                <a:solidFill>
                  <a:srgbClr val="002060"/>
                </a:solidFill>
                <a:latin typeface="Microsoft YaHei" charset="-122"/>
                <a:ea typeface="Microsoft YaHei" charset="-122"/>
                <a:cs typeface="Microsoft YaHei" charset="-122"/>
              </a:rPr>
              <a:t>训练一个网络</a:t>
            </a:r>
            <a:endParaRPr lang="zh-TW" altLang="en-US" sz="2800" dirty="0">
              <a:solidFill>
                <a:srgbClr val="002060"/>
              </a:solidFill>
              <a:latin typeface="Microsoft YaHei" charset="-122"/>
              <a:ea typeface="Microsoft YaHei" charset="-122"/>
              <a:cs typeface="Microsoft YaHei" charset="-122"/>
            </a:endParaRPr>
          </a:p>
        </p:txBody>
      </p:sp>
      <p:sp>
        <p:nvSpPr>
          <p:cNvPr id="454" name="文字方塊 453"/>
          <p:cNvSpPr txBox="1"/>
          <p:nvPr/>
        </p:nvSpPr>
        <p:spPr>
          <a:xfrm>
            <a:off x="2612193" y="6205586"/>
            <a:ext cx="7018866" cy="523220"/>
          </a:xfrm>
          <a:prstGeom prst="rect">
            <a:avLst/>
          </a:prstGeom>
          <a:noFill/>
        </p:spPr>
        <p:txBody>
          <a:bodyPr wrap="square" rtlCol="0">
            <a:spAutoFit/>
          </a:bodyPr>
          <a:lstStyle/>
          <a:p>
            <a:pPr marL="457200" indent="-457200">
              <a:buFont typeface="Wingdings" pitchFamily="2" charset="2"/>
              <a:buChar char="n"/>
            </a:pPr>
            <a:r>
              <a:rPr lang="zh-CN" altLang="en-US" sz="2800" dirty="0">
                <a:solidFill>
                  <a:srgbClr val="002060"/>
                </a:solidFill>
                <a:latin typeface="Microsoft YaHei" charset="-122"/>
                <a:ea typeface="Microsoft YaHei" charset="-122"/>
                <a:cs typeface="Microsoft YaHei" charset="-122"/>
              </a:rPr>
              <a:t>这些网络中有些参数是共享的。</a:t>
            </a:r>
            <a:endParaRPr lang="zh-TW" altLang="en-US" sz="2800" dirty="0">
              <a:solidFill>
                <a:srgbClr val="002060"/>
              </a:solidFill>
              <a:latin typeface="Microsoft YaHei" charset="-122"/>
              <a:ea typeface="Microsoft YaHei" charset="-122"/>
              <a:cs typeface="Microsoft YaHei" charset="-122"/>
            </a:endParaRPr>
          </a:p>
        </p:txBody>
      </p:sp>
      <p:sp>
        <p:nvSpPr>
          <p:cNvPr id="455" name="文字方塊 454"/>
          <p:cNvSpPr txBox="1"/>
          <p:nvPr/>
        </p:nvSpPr>
        <p:spPr>
          <a:xfrm>
            <a:off x="3506924" y="1847805"/>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456" name="文字方塊 455"/>
          <p:cNvSpPr txBox="1"/>
          <p:nvPr/>
        </p:nvSpPr>
        <p:spPr>
          <a:xfrm>
            <a:off x="5158658"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457" name="文字方塊 456"/>
          <p:cNvSpPr txBox="1"/>
          <p:nvPr/>
        </p:nvSpPr>
        <p:spPr>
          <a:xfrm>
            <a:off x="6807616" y="183410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4</a:t>
            </a:r>
            <a:endParaRPr lang="zh-TW" altLang="en-US" sz="2400" baseline="-25000" dirty="0"/>
          </a:p>
        </p:txBody>
      </p:sp>
      <mc:AlternateContent xmlns:mc="http://schemas.openxmlformats.org/markup-compatibility/2006" xmlns:a14="http://schemas.microsoft.com/office/drawing/2010/main">
        <mc:Choice Requires="a14">
          <p:sp>
            <p:nvSpPr>
              <p:cNvPr id="515" name="文字方塊 514"/>
              <p:cNvSpPr txBox="1"/>
              <p:nvPr/>
            </p:nvSpPr>
            <p:spPr>
              <a:xfrm>
                <a:off x="8658164" y="2979863"/>
                <a:ext cx="2046621" cy="523220"/>
              </a:xfrm>
              <a:prstGeom prst="rect">
                <a:avLst/>
              </a:prstGeom>
              <a:noFill/>
            </p:spPr>
            <p:txBody>
              <a:bodyPr wrap="square" rtlCol="0">
                <a:spAutoFit/>
              </a:bodyPr>
              <a:lstStyle/>
              <a:p>
                <a:pPr algn="ctr"/>
                <a14:m>
                  <m:oMath xmlns:m="http://schemas.openxmlformats.org/officeDocument/2006/math">
                    <m:r>
                      <a:rPr lang="en-US" altLang="zh-TW" sz="2800" i="1" dirty="0" smtClean="0">
                        <a:solidFill>
                          <a:srgbClr val="002060"/>
                        </a:solidFill>
                        <a:latin typeface="Cambria Math" panose="02040503050406030204" pitchFamily="18" charset="0"/>
                        <a:ea typeface="Microsoft YaHei" panose="020B0503020204020204" pitchFamily="34" charset="-122"/>
                      </a:rPr>
                      <m:t>𝑀</m:t>
                    </m:r>
                  </m:oMath>
                </a14:m>
                <a:r>
                  <a:rPr lang="zh-TW" altLang="en-US" sz="2800" dirty="0">
                    <a:solidFill>
                      <a:srgbClr val="002060"/>
                    </a:solidFill>
                    <a:latin typeface="Microsoft YaHei" panose="020B0503020204020204" pitchFamily="34" charset="-122"/>
                    <a:ea typeface="Microsoft YaHei" panose="020B0503020204020204" pitchFamily="34" charset="-122"/>
                  </a:rPr>
                  <a:t>个神经元</a:t>
                </a:r>
              </a:p>
            </p:txBody>
          </p:sp>
        </mc:Choice>
        <mc:Fallback xmlns="">
          <p:sp>
            <p:nvSpPr>
              <p:cNvPr id="515" name="文字方塊 514"/>
              <p:cNvSpPr txBox="1">
                <a:spLocks noRot="1" noChangeAspect="1" noMove="1" noResize="1" noEditPoints="1" noAdjustHandles="1" noChangeArrowheads="1" noChangeShapeType="1" noTextEdit="1"/>
              </p:cNvSpPr>
              <p:nvPr/>
            </p:nvSpPr>
            <p:spPr>
              <a:xfrm>
                <a:off x="8658164" y="2979863"/>
                <a:ext cx="2046621" cy="523220"/>
              </a:xfrm>
              <a:prstGeom prst="rect">
                <a:avLst/>
              </a:prstGeom>
              <a:blipFill>
                <a:blip r:embed="rId3"/>
                <a:stretch>
                  <a:fillRect t="-11905" r="-3086"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 name="文字方塊 515"/>
              <p:cNvSpPr txBox="1"/>
              <p:nvPr/>
            </p:nvSpPr>
            <p:spPr>
              <a:xfrm>
                <a:off x="8658165" y="4390224"/>
                <a:ext cx="1828800" cy="954107"/>
              </a:xfrm>
              <a:prstGeom prst="rect">
                <a:avLst/>
              </a:prstGeom>
              <a:noFill/>
            </p:spPr>
            <p:txBody>
              <a:bodyPr wrap="square" rtlCol="0">
                <a:spAutoFit/>
              </a:bodyPr>
              <a:lstStyle/>
              <a:p>
                <a:pPr algn="ctr"/>
                <a14:m>
                  <m:oMath xmlns:m="http://schemas.openxmlformats.org/officeDocument/2006/math">
                    <m:sSup>
                      <m:sSupPr>
                        <m:ctrlPr>
                          <a:rPr lang="en-US" altLang="zh-TW" sz="2800" i="1" smtClean="0">
                            <a:solidFill>
                              <a:srgbClr val="002060"/>
                            </a:solidFill>
                            <a:latin typeface="Cambria Math" panose="02040503050406030204" pitchFamily="18" charset="0"/>
                          </a:rPr>
                        </m:ctrlPr>
                      </m:sSupPr>
                      <m:e>
                        <m:r>
                          <a:rPr lang="en-US" altLang="zh-CN" sz="2800" b="0" i="1" smtClean="0">
                            <a:solidFill>
                              <a:srgbClr val="002060"/>
                            </a:solidFill>
                            <a:latin typeface="Cambria Math" panose="02040503050406030204" pitchFamily="18" charset="0"/>
                          </a:rPr>
                          <m:t>2</m:t>
                        </m:r>
                      </m:e>
                      <m:sup>
                        <m:r>
                          <a:rPr lang="en-US" altLang="zh-TW" sz="2800" b="0" i="1" smtClean="0">
                            <a:solidFill>
                              <a:srgbClr val="002060"/>
                            </a:solidFill>
                            <a:latin typeface="Cambria Math" panose="02040503050406030204" pitchFamily="18" charset="0"/>
                          </a:rPr>
                          <m:t>𝑀</m:t>
                        </m:r>
                      </m:sup>
                    </m:sSup>
                  </m:oMath>
                </a14:m>
                <a:r>
                  <a:rPr lang="zh-TW" altLang="en-US" sz="2800" dirty="0">
                    <a:solidFill>
                      <a:srgbClr val="002060"/>
                    </a:solidFill>
                    <a:latin typeface="Microsoft YaHei" panose="020B0503020204020204" pitchFamily="34" charset="-122"/>
                    <a:ea typeface="Microsoft YaHei" panose="020B0503020204020204" pitchFamily="34" charset="-122"/>
                  </a:rPr>
                  <a:t>种可能的网络</a:t>
                </a:r>
                <a:endParaRPr lang="zh-TW" altLang="en-US" sz="2800" baseline="30000" dirty="0">
                  <a:solidFill>
                    <a:srgbClr val="002060"/>
                  </a:solidFill>
                  <a:latin typeface="Microsoft YaHei" panose="020B0503020204020204" pitchFamily="34" charset="-122"/>
                  <a:ea typeface="Microsoft YaHei" panose="020B0503020204020204" pitchFamily="34" charset="-122"/>
                </a:endParaRPr>
              </a:p>
            </p:txBody>
          </p:sp>
        </mc:Choice>
        <mc:Fallback xmlns="">
          <p:sp>
            <p:nvSpPr>
              <p:cNvPr id="516" name="文字方塊 515"/>
              <p:cNvSpPr txBox="1">
                <a:spLocks noRot="1" noChangeAspect="1" noMove="1" noResize="1" noEditPoints="1" noAdjustHandles="1" noChangeArrowheads="1" noChangeShapeType="1" noTextEdit="1"/>
              </p:cNvSpPr>
              <p:nvPr/>
            </p:nvSpPr>
            <p:spPr>
              <a:xfrm>
                <a:off x="8658165" y="4390224"/>
                <a:ext cx="1828800" cy="954107"/>
              </a:xfrm>
              <a:prstGeom prst="rect">
                <a:avLst/>
              </a:prstGeom>
              <a:blipFill>
                <a:blip r:embed="rId4"/>
                <a:stretch>
                  <a:fillRect t="-6579" r="-3448" b="-18421"/>
                </a:stretch>
              </a:blipFill>
            </p:spPr>
            <p:txBody>
              <a:bodyPr/>
              <a:lstStyle/>
              <a:p>
                <a:r>
                  <a:rPr lang="zh-CN" altLang="en-US">
                    <a:noFill/>
                  </a:rPr>
                  <a:t> </a:t>
                </a:r>
              </a:p>
            </p:txBody>
          </p:sp>
        </mc:Fallback>
      </mc:AlternateContent>
      <p:sp>
        <p:nvSpPr>
          <p:cNvPr id="517" name="向下箭號 516"/>
          <p:cNvSpPr/>
          <p:nvPr/>
        </p:nvSpPr>
        <p:spPr>
          <a:xfrm>
            <a:off x="9308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155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animBg="1"/>
      <p:bldP spid="453" grpId="0"/>
      <p:bldP spid="454" grpId="0"/>
      <p:bldP spid="455" grpId="0" animBg="1"/>
      <p:bldP spid="456" grpId="0" animBg="1"/>
      <p:bldP spid="457" grpId="0" animBg="1"/>
      <p:bldP spid="515" grpId="0"/>
      <p:bldP spid="516" grpId="0"/>
      <p:bldP spid="5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086189" y="2515916"/>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内容占位符 4"/>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r>
              <a:rPr lang="zh-CN" altLang="en-US" dirty="0"/>
              <a:t> ：可视为一种集成学习</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mc:AlternateContent xmlns:mc="http://schemas.openxmlformats.org/markup-compatibility/2006" xmlns:a14="http://schemas.microsoft.com/office/drawing/2010/main">
        <mc:Choice Requires="a14">
          <p:sp>
            <p:nvSpPr>
              <p:cNvPr id="456" name="文字方塊 455"/>
              <p:cNvSpPr txBox="1"/>
              <p:nvPr/>
            </p:nvSpPr>
            <p:spPr>
              <a:xfrm>
                <a:off x="5074763" y="1801950"/>
                <a:ext cx="2042475" cy="461665"/>
              </a:xfrm>
              <a:prstGeom prst="rect">
                <a:avLst/>
              </a:prstGeom>
              <a:noFill/>
            </p:spPr>
            <p:txBody>
              <a:bodyPr wrap="square" rtlCol="0">
                <a:spAutoFit/>
              </a:bodyPr>
              <a:lstStyle/>
              <a:p>
                <a:pPr algn="ctr"/>
                <a:r>
                  <a:rPr lang="zh-TW" altLang="en-US" sz="2400" dirty="0">
                    <a:solidFill>
                      <a:srgbClr val="002060"/>
                    </a:solidFill>
                    <a:latin typeface="Microsoft YaHei" panose="020B0503020204020204" pitchFamily="34" charset="-122"/>
                    <a:ea typeface="Microsoft YaHei" panose="020B0503020204020204" pitchFamily="34" charset="-122"/>
                  </a:rPr>
                  <a:t>测试数据</a:t>
                </a:r>
                <a14:m>
                  <m:oMath xmlns:m="http://schemas.openxmlformats.org/officeDocument/2006/math">
                    <m:r>
                      <a:rPr lang="en-US" altLang="zh-TW" sz="2400" b="1" i="1" dirty="0" smtClean="0">
                        <a:solidFill>
                          <a:srgbClr val="002060"/>
                        </a:solidFill>
                        <a:latin typeface="Cambria Math" panose="02040503050406030204" pitchFamily="18" charset="0"/>
                      </a:rPr>
                      <m:t>𝒙</m:t>
                    </m:r>
                  </m:oMath>
                </a14:m>
                <a:endParaRPr lang="zh-TW" altLang="en-US" sz="2400" b="1" baseline="-25000" dirty="0">
                  <a:solidFill>
                    <a:srgbClr val="002060"/>
                  </a:solidFill>
                  <a:latin typeface="Microsoft YaHei" panose="020B0503020204020204" pitchFamily="34" charset="-122"/>
                  <a:ea typeface="Microsoft YaHei" panose="020B0503020204020204" pitchFamily="34" charset="-122"/>
                </a:endParaRPr>
              </a:p>
            </p:txBody>
          </p:sp>
        </mc:Choice>
        <mc:Fallback xmlns="">
          <p:sp>
            <p:nvSpPr>
              <p:cNvPr id="456" name="文字方塊 455"/>
              <p:cNvSpPr txBox="1">
                <a:spLocks noRot="1" noChangeAspect="1" noMove="1" noResize="1" noEditPoints="1" noAdjustHandles="1" noChangeArrowheads="1" noChangeShapeType="1" noTextEdit="1"/>
              </p:cNvSpPr>
              <p:nvPr/>
            </p:nvSpPr>
            <p:spPr>
              <a:xfrm>
                <a:off x="5074763" y="1801950"/>
                <a:ext cx="2042475" cy="461665"/>
              </a:xfrm>
              <a:prstGeom prst="rect">
                <a:avLst/>
              </a:prstGeom>
              <a:blipFill>
                <a:blip r:embed="rId3"/>
                <a:stretch>
                  <a:fillRect t="-13514" b="-29730"/>
                </a:stretch>
              </a:blipFill>
            </p:spPr>
            <p:txBody>
              <a:bodyPr/>
              <a:lstStyle/>
              <a:p>
                <a:r>
                  <a:rPr lang="zh-CN" altLang="en-US">
                    <a:noFill/>
                  </a:rPr>
                  <a:t> </a:t>
                </a:r>
              </a:p>
            </p:txBody>
          </p:sp>
        </mc:Fallback>
      </mc:AlternateContent>
      <p:sp>
        <p:nvSpPr>
          <p:cNvPr id="139" name="矩形 138"/>
          <p:cNvSpPr/>
          <p:nvPr/>
        </p:nvSpPr>
        <p:spPr>
          <a:xfrm>
            <a:off x="1548315" y="1273415"/>
            <a:ext cx="3066609" cy="523220"/>
          </a:xfrm>
          <a:prstGeom prst="rect">
            <a:avLst/>
          </a:prstGeom>
        </p:spPr>
        <p:txBody>
          <a:bodyPr wrap="none">
            <a:spAutoFit/>
          </a:bodyPr>
          <a:lstStyle/>
          <a:p>
            <a:r>
              <a:rPr lang="zh-TW" altLang="en-US" sz="2800" dirty="0">
                <a:solidFill>
                  <a:srgbClr val="002060"/>
                </a:solidFill>
                <a:latin typeface="Microsoft YaHei" panose="020B0503020204020204" pitchFamily="34" charset="-122"/>
                <a:ea typeface="Microsoft YaHei" panose="020B0503020204020204" pitchFamily="34" charset="-122"/>
              </a:rPr>
              <a:t>带</a:t>
            </a:r>
            <a:r>
              <a:rPr lang="en-US" altLang="zh-TW" sz="2800" dirty="0">
                <a:solidFill>
                  <a:srgbClr val="002060"/>
                </a:solidFill>
                <a:latin typeface="Microsoft YaHei" panose="020B0503020204020204" pitchFamily="34" charset="-122"/>
                <a:ea typeface="Microsoft YaHei" panose="020B0503020204020204" pitchFamily="34" charset="-122"/>
              </a:rPr>
              <a:t>Dropout</a:t>
            </a:r>
            <a:r>
              <a:rPr lang="zh-TW" altLang="en-US" sz="2800" dirty="0">
                <a:solidFill>
                  <a:srgbClr val="002060"/>
                </a:solidFill>
                <a:latin typeface="Microsoft YaHei" panose="020B0503020204020204" pitchFamily="34" charset="-122"/>
                <a:ea typeface="Microsoft YaHei" panose="020B0503020204020204" pitchFamily="34" charset="-122"/>
              </a:rPr>
              <a:t>的测试</a:t>
            </a:r>
            <a:endParaRPr lang="en-US" altLang="zh-TW" sz="2800" dirty="0">
              <a:solidFill>
                <a:srgbClr val="002060"/>
              </a:solidFill>
              <a:latin typeface="Microsoft YaHei" panose="020B0503020204020204" pitchFamily="34" charset="-122"/>
              <a:ea typeface="Microsoft YaHei" panose="020B0503020204020204" pitchFamily="34" charset="-122"/>
            </a:endParaRPr>
          </a:p>
        </p:txBody>
      </p:sp>
      <p:sp>
        <p:nvSpPr>
          <p:cNvPr id="140" name="文字方塊 139"/>
          <p:cNvSpPr txBox="1"/>
          <p:nvPr/>
        </p:nvSpPr>
        <p:spPr>
          <a:xfrm rot="5400000">
            <a:off x="6277631"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3067011" y="6234303"/>
            <a:ext cx="2461055"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平均</a:t>
            </a:r>
          </a:p>
        </p:txBody>
      </p:sp>
      <p:cxnSp>
        <p:nvCxnSpPr>
          <p:cNvPr id="142" name="直線單箭頭接點 141"/>
          <p:cNvCxnSpPr/>
          <p:nvPr/>
        </p:nvCxnSpPr>
        <p:spPr>
          <a:xfrm flipH="1">
            <a:off x="2785193" y="2265580"/>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4388226" y="2289349"/>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5234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文字方塊 150"/>
              <p:cNvSpPr txBox="1"/>
              <p:nvPr/>
            </p:nvSpPr>
            <p:spPr>
              <a:xfrm>
                <a:off x="2216251" y="5488890"/>
                <a:ext cx="755877"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𝑦</m:t>
                      </m:r>
                      <m:r>
                        <a:rPr lang="en-US" altLang="zh-TW" sz="2400" i="1" baseline="-25000" dirty="0">
                          <a:latin typeface="Cambria Math" panose="02040503050406030204" pitchFamily="18" charset="0"/>
                        </a:rPr>
                        <m:t>1</m:t>
                      </m:r>
                    </m:oMath>
                  </m:oMathPara>
                </a14:m>
                <a:endParaRPr lang="zh-TW" altLang="en-US" sz="2400" baseline="-25000" dirty="0"/>
              </a:p>
            </p:txBody>
          </p:sp>
        </mc:Choice>
        <mc:Fallback xmlns="">
          <p:sp>
            <p:nvSpPr>
              <p:cNvPr id="151" name="文字方塊 150"/>
              <p:cNvSpPr txBox="1">
                <a:spLocks noRot="1" noChangeAspect="1" noMove="1" noResize="1" noEditPoints="1" noAdjustHandles="1" noChangeArrowheads="1" noChangeShapeType="1" noTextEdit="1"/>
              </p:cNvSpPr>
              <p:nvPr/>
            </p:nvSpPr>
            <p:spPr>
              <a:xfrm>
                <a:off x="2216251" y="5488890"/>
                <a:ext cx="755877" cy="461665"/>
              </a:xfrm>
              <a:prstGeom prst="rect">
                <a:avLst/>
              </a:prstGeom>
              <a:blipFill>
                <a:blip r:embed="rId4"/>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字方塊 151"/>
              <p:cNvSpPr txBox="1"/>
              <p:nvPr/>
            </p:nvSpPr>
            <p:spPr>
              <a:xfrm>
                <a:off x="4122516" y="5533857"/>
                <a:ext cx="755877"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𝑦</m:t>
                      </m:r>
                      <m:r>
                        <a:rPr lang="en-US" altLang="zh-TW" sz="2400" i="1" baseline="-25000" dirty="0">
                          <a:latin typeface="Cambria Math" panose="02040503050406030204" pitchFamily="18" charset="0"/>
                        </a:rPr>
                        <m:t>2</m:t>
                      </m:r>
                    </m:oMath>
                  </m:oMathPara>
                </a14:m>
                <a:endParaRPr lang="zh-TW" altLang="en-US" sz="2400" baseline="-25000" dirty="0"/>
              </a:p>
            </p:txBody>
          </p:sp>
        </mc:Choice>
        <mc:Fallback xmlns="">
          <p:sp>
            <p:nvSpPr>
              <p:cNvPr id="152" name="文字方塊 151"/>
              <p:cNvSpPr txBox="1">
                <a:spLocks noRot="1" noChangeAspect="1" noMove="1" noResize="1" noEditPoints="1" noAdjustHandles="1" noChangeArrowheads="1" noChangeShapeType="1" noTextEdit="1"/>
              </p:cNvSpPr>
              <p:nvPr/>
            </p:nvSpPr>
            <p:spPr>
              <a:xfrm>
                <a:off x="4122516" y="5533857"/>
                <a:ext cx="755877" cy="461665"/>
              </a:xfrm>
              <a:prstGeom prst="rect">
                <a:avLst/>
              </a:prstGeom>
              <a:blipFill>
                <a:blip r:embed="rId5"/>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5492738" y="5516072"/>
                <a:ext cx="755877"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𝑦</m:t>
                      </m:r>
                      <m:r>
                        <a:rPr lang="en-US" altLang="zh-TW" sz="2400" i="1" baseline="-25000" dirty="0">
                          <a:latin typeface="Cambria Math" panose="02040503050406030204" pitchFamily="18" charset="0"/>
                        </a:rPr>
                        <m:t>3</m:t>
                      </m:r>
                    </m:oMath>
                  </m:oMathPara>
                </a14:m>
                <a:endParaRPr lang="zh-TW" altLang="en-US" sz="2400" baseline="-250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5492738" y="5516072"/>
                <a:ext cx="755877" cy="461665"/>
              </a:xfrm>
              <a:prstGeom prst="rect">
                <a:avLst/>
              </a:prstGeom>
              <a:blipFill>
                <a:blip r:embed="rId6"/>
                <a:stretch>
                  <a:fillRect b="-10811"/>
                </a:stretch>
              </a:blipFill>
            </p:spPr>
            <p:txBody>
              <a:bodyPr/>
              <a:lstStyle/>
              <a:p>
                <a:r>
                  <a:rPr lang="zh-CN" altLang="en-US">
                    <a:noFill/>
                  </a:rPr>
                  <a:t> </a:t>
                </a:r>
              </a:p>
            </p:txBody>
          </p:sp>
        </mc:Fallback>
      </mc:AlternateContent>
      <p:cxnSp>
        <p:nvCxnSpPr>
          <p:cNvPr id="154" name="直線單箭頭接點 153"/>
          <p:cNvCxnSpPr/>
          <p:nvPr/>
        </p:nvCxnSpPr>
        <p:spPr>
          <a:xfrm>
            <a:off x="2736748" y="5995522"/>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4444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4941943"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6447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字方塊 37"/>
          <p:cNvSpPr txBox="1"/>
          <p:nvPr/>
        </p:nvSpPr>
        <p:spPr>
          <a:xfrm>
            <a:off x="6237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mc:AlternateContent xmlns:mc="http://schemas.openxmlformats.org/markup-compatibility/2006" xmlns:a14="http://schemas.microsoft.com/office/drawing/2010/main">
        <mc:Choice Requires="a14">
          <p:sp>
            <p:nvSpPr>
              <p:cNvPr id="226" name="文字方塊 225"/>
              <p:cNvSpPr txBox="1"/>
              <p:nvPr/>
            </p:nvSpPr>
            <p:spPr>
              <a:xfrm>
                <a:off x="7512755" y="6168113"/>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oMath>
                  </m:oMathPara>
                </a14:m>
                <a:endParaRPr lang="zh-TW" altLang="en-US" sz="2800" baseline="-25000" dirty="0"/>
              </a:p>
            </p:txBody>
          </p:sp>
        </mc:Choice>
        <mc:Fallback xmlns="">
          <p:sp>
            <p:nvSpPr>
              <p:cNvPr id="226" name="文字方塊 225"/>
              <p:cNvSpPr txBox="1">
                <a:spLocks noRot="1" noChangeAspect="1" noMove="1" noResize="1" noEditPoints="1" noAdjustHandles="1" noChangeArrowheads="1" noChangeShapeType="1" noTextEdit="1"/>
              </p:cNvSpPr>
              <p:nvPr/>
            </p:nvSpPr>
            <p:spPr>
              <a:xfrm>
                <a:off x="7512755" y="6168113"/>
                <a:ext cx="755877" cy="523220"/>
              </a:xfrm>
              <a:prstGeom prst="rect">
                <a:avLst/>
              </a:prstGeom>
              <a:blipFill>
                <a:blip r:embed="rId7"/>
                <a:stretch>
                  <a:fillRect b="-9302"/>
                </a:stretch>
              </a:blipFill>
            </p:spPr>
            <p:txBody>
              <a:bodyPr/>
              <a:lstStyle/>
              <a:p>
                <a:r>
                  <a:rPr lang="zh-CN" altLang="en-US">
                    <a:noFill/>
                  </a:rPr>
                  <a:t> </a:t>
                </a:r>
              </a:p>
            </p:txBody>
          </p:sp>
        </mc:Fallback>
      </mc:AlternateContent>
      <p:cxnSp>
        <p:nvCxnSpPr>
          <p:cNvPr id="229" name="直線單箭頭接點 228"/>
          <p:cNvCxnSpPr/>
          <p:nvPr/>
        </p:nvCxnSpPr>
        <p:spPr>
          <a:xfrm>
            <a:off x="7016560" y="2269720"/>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7893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301791" y="5953679"/>
            <a:ext cx="869111" cy="830997"/>
          </a:xfrm>
          <a:prstGeom prst="rect">
            <a:avLst/>
          </a:prstGeom>
          <a:noFill/>
        </p:spPr>
        <p:txBody>
          <a:bodyPr wrap="square" rtlCol="0">
            <a:spAutoFit/>
          </a:bodyPr>
          <a:lstStyle/>
          <a:p>
            <a:r>
              <a:rPr lang="en-US" altLang="zh-TW" sz="240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11712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6"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630237" y="1147763"/>
            <a:ext cx="11036246" cy="5237271"/>
          </a:xfrm>
        </p:spPr>
        <p:txBody>
          <a:bodyPr/>
          <a:lstStyle/>
          <a:p>
            <a:r>
              <a:rPr lang="en" altLang="zh-CN" dirty="0"/>
              <a:t>Dropout</a:t>
            </a:r>
            <a:r>
              <a:rPr lang="zh-CN" altLang="en-US" dirty="0"/>
              <a:t>被大量利用于全连接网络</a:t>
            </a:r>
            <a:endParaRPr lang="en-US" altLang="zh-CN" dirty="0"/>
          </a:p>
          <a:p>
            <a:pPr lvl="1"/>
            <a:r>
              <a:rPr lang="zh-CN" altLang="en-US" dirty="0"/>
              <a:t> 对大型网络中间层，</a:t>
            </a:r>
            <a:r>
              <a:rPr lang="en" altLang="zh-CN" dirty="0"/>
              <a:t>p=0.5</a:t>
            </a:r>
            <a:r>
              <a:rPr lang="zh-CN" altLang="en-US" dirty="0"/>
              <a:t>是理想的</a:t>
            </a:r>
            <a:endParaRPr lang="en-US" altLang="zh-CN" dirty="0"/>
          </a:p>
          <a:p>
            <a:pPr lvl="1"/>
            <a:r>
              <a:rPr lang="zh-CN" altLang="en-US" dirty="0"/>
              <a:t> 对于输入层，</a:t>
            </a:r>
            <a:r>
              <a:rPr lang="en" altLang="zh-CN" dirty="0"/>
              <a:t> p</a:t>
            </a:r>
            <a:r>
              <a:rPr lang="zh-CN" altLang="en-US" dirty="0"/>
              <a:t>应保持在</a:t>
            </a:r>
            <a:r>
              <a:rPr lang="en-US" altLang="zh-CN" dirty="0"/>
              <a:t>0.2</a:t>
            </a:r>
            <a:r>
              <a:rPr lang="zh-CN" altLang="en-US" dirty="0"/>
              <a:t>或更低：删除输入数据会对训练产生不利影响</a:t>
            </a:r>
            <a:endParaRPr lang="en-US" altLang="zh-CN" dirty="0"/>
          </a:p>
          <a:p>
            <a:r>
              <a:rPr lang="zh-CN" altLang="en-US" dirty="0"/>
              <a:t>在卷积网络隐藏层中由于卷积自身的稀疏化以及稀疏化的</a:t>
            </a:r>
            <a:r>
              <a:rPr lang="en" altLang="zh-CN" dirty="0"/>
              <a:t>ReLu</a:t>
            </a:r>
            <a:r>
              <a:rPr lang="zh-CN" altLang="en-US" dirty="0"/>
              <a:t>函数的大量使用等原因，</a:t>
            </a:r>
            <a:r>
              <a:rPr lang="en" altLang="zh-CN" dirty="0"/>
              <a:t>Dropout</a:t>
            </a:r>
            <a:r>
              <a:rPr lang="zh-CN" altLang="en-US" dirty="0"/>
              <a:t>策略在卷积网络隐藏层中使用较少。</a:t>
            </a:r>
            <a:endParaRPr kumimoji="1" lang="zh-CN" altLang="en-US" dirty="0"/>
          </a:p>
        </p:txBody>
      </p:sp>
      <p:sp>
        <p:nvSpPr>
          <p:cNvPr id="2" name="標題 1"/>
          <p:cNvSpPr>
            <a:spLocks noGrp="1"/>
          </p:cNvSpPr>
          <p:nvPr>
            <p:ph type="title"/>
          </p:nvPr>
        </p:nvSpPr>
        <p:spPr/>
        <p:txBody>
          <a:bodyPr/>
          <a:lstStyle/>
          <a:p>
            <a:r>
              <a:rPr lang="en-US" altLang="zh-TW" dirty="0"/>
              <a:t>Dropout</a:t>
            </a:r>
            <a:r>
              <a:rPr lang="zh-CN" altLang="en-US" dirty="0"/>
              <a:t> 小结</a:t>
            </a:r>
            <a:endParaRPr lang="zh-TW" altLang="en-US" dirty="0"/>
          </a:p>
        </p:txBody>
      </p:sp>
    </p:spTree>
    <p:extLst>
      <p:ext uri="{BB962C8B-B14F-4D97-AF65-F5344CB8AC3E}">
        <p14:creationId xmlns:p14="http://schemas.microsoft.com/office/powerpoint/2010/main" val="2956960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Debug</a:t>
            </a:r>
            <a:r>
              <a:rPr kumimoji="1" lang="zh-CN" altLang="en-US" dirty="0"/>
              <a:t> 网络</a:t>
            </a:r>
            <a:r>
              <a:rPr kumimoji="1" lang="en-US" altLang="zh-CN" dirty="0"/>
              <a:t>——</a:t>
            </a:r>
            <a:r>
              <a:rPr kumimoji="1" lang="zh-CN" altLang="en-US" dirty="0"/>
              <a:t> 观察</a:t>
            </a:r>
            <a:r>
              <a:rPr kumimoji="1" lang="en-US" altLang="zh-CN" dirty="0"/>
              <a:t>loss</a:t>
            </a:r>
            <a:r>
              <a:rPr kumimoji="1" lang="zh-CN" altLang="en-US" dirty="0"/>
              <a:t> </a:t>
            </a:r>
            <a:r>
              <a:rPr kumimoji="1" lang="en-US" altLang="zh-CN" dirty="0"/>
              <a:t>curve</a:t>
            </a:r>
            <a:endParaRPr kumimoji="1" lang="zh-CN" altLang="en-US" dirty="0"/>
          </a:p>
        </p:txBody>
      </p:sp>
      <p:pic>
        <p:nvPicPr>
          <p:cNvPr id="4" name="图片 3"/>
          <p:cNvPicPr>
            <a:picLocks noChangeAspect="1"/>
          </p:cNvPicPr>
          <p:nvPr/>
        </p:nvPicPr>
        <p:blipFill>
          <a:blip r:embed="rId3"/>
          <a:stretch>
            <a:fillRect/>
          </a:stretch>
        </p:blipFill>
        <p:spPr>
          <a:xfrm>
            <a:off x="297727" y="983497"/>
            <a:ext cx="11659723" cy="5666685"/>
          </a:xfrm>
          <a:prstGeom prst="rect">
            <a:avLst/>
          </a:prstGeom>
        </p:spPr>
      </p:pic>
    </p:spTree>
    <p:extLst>
      <p:ext uri="{BB962C8B-B14F-4D97-AF65-F5344CB8AC3E}">
        <p14:creationId xmlns:p14="http://schemas.microsoft.com/office/powerpoint/2010/main" val="45087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Debug</a:t>
            </a:r>
            <a:r>
              <a:rPr kumimoji="1" lang="zh-CN" altLang="en-US" dirty="0"/>
              <a:t> 网络</a:t>
            </a:r>
            <a:r>
              <a:rPr kumimoji="1" lang="en-US" altLang="zh-CN" dirty="0"/>
              <a:t>——</a:t>
            </a:r>
            <a:r>
              <a:rPr kumimoji="1" lang="zh-CN" altLang="en-US" dirty="0"/>
              <a:t> 观察</a:t>
            </a:r>
            <a:r>
              <a:rPr kumimoji="1" lang="en-US" altLang="zh-CN" dirty="0"/>
              <a:t>train/</a:t>
            </a:r>
            <a:r>
              <a:rPr kumimoji="1" lang="en-US" altLang="zh-CN" dirty="0" err="1"/>
              <a:t>val</a:t>
            </a:r>
            <a:r>
              <a:rPr kumimoji="1" lang="en-US" altLang="zh-CN" dirty="0"/>
              <a:t> accuracy</a:t>
            </a:r>
            <a:endParaRPr kumimoji="1" lang="zh-CN" altLang="en-US" dirty="0"/>
          </a:p>
        </p:txBody>
      </p:sp>
      <p:pic>
        <p:nvPicPr>
          <p:cNvPr id="3" name="图片 2"/>
          <p:cNvPicPr>
            <a:picLocks noChangeAspect="1"/>
          </p:cNvPicPr>
          <p:nvPr/>
        </p:nvPicPr>
        <p:blipFill>
          <a:blip r:embed="rId3"/>
          <a:stretch>
            <a:fillRect/>
          </a:stretch>
        </p:blipFill>
        <p:spPr>
          <a:xfrm>
            <a:off x="0" y="1025039"/>
            <a:ext cx="12192000" cy="5672443"/>
          </a:xfrm>
          <a:prstGeom prst="rect">
            <a:avLst/>
          </a:prstGeom>
        </p:spPr>
      </p:pic>
    </p:spTree>
    <p:extLst>
      <p:ext uri="{BB962C8B-B14F-4D97-AF65-F5344CB8AC3E}">
        <p14:creationId xmlns:p14="http://schemas.microsoft.com/office/powerpoint/2010/main" val="517223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例：小批处理梯度下降</a:t>
            </a:r>
          </a:p>
        </p:txBody>
      </p:sp>
      <mc:AlternateContent xmlns:mc="http://schemas.openxmlformats.org/markup-compatibility/2006" xmlns:a14="http://schemas.microsoft.com/office/drawing/2010/main">
        <mc:Choice Requires="a14">
          <p:sp>
            <p:nvSpPr>
              <p:cNvPr id="7" name="矩形 6"/>
              <p:cNvSpPr/>
              <p:nvPr/>
            </p:nvSpPr>
            <p:spPr>
              <a:xfrm>
                <a:off x="233984" y="3928359"/>
                <a:ext cx="3542886" cy="2369880"/>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rPr>
                  <a:t>批处理梯度下降</a:t>
                </a:r>
                <a:endParaRPr kumimoji="1" lang="en-US" altLang="zh-CN" sz="2400" dirty="0">
                  <a:solidFill>
                    <a:srgbClr val="09405E"/>
                  </a:solidFill>
                  <a:latin typeface="Microsoft YaHei" charset="-122"/>
                  <a:ea typeface="Microsoft YaHei" charset="-122"/>
                  <a:cs typeface="Microsoft YaHei" charset="-122"/>
                </a:endParaRPr>
              </a:p>
              <a:p>
                <a:r>
                  <a:rPr kumimoji="1" lang="en-US" altLang="zh-CN" sz="2400" dirty="0">
                    <a:solidFill>
                      <a:srgbClr val="09405E"/>
                    </a:solidFill>
                    <a:latin typeface="Microsoft YaHei" charset="-122"/>
                    <a:ea typeface="Microsoft YaHei" charset="-122"/>
                    <a:cs typeface="Microsoft YaHei" charset="-122"/>
                  </a:rPr>
                  <a:t>(</a:t>
                </a:r>
                <a14:m>
                  <m:oMath xmlns:m="http://schemas.openxmlformats.org/officeDocument/2006/math">
                    <m:r>
                      <a:rPr kumimoji="1" lang="en-US" altLang="zh-CN" sz="2400" i="1" dirty="0" smtClean="0">
                        <a:solidFill>
                          <a:srgbClr val="09405E"/>
                        </a:solidFill>
                        <a:latin typeface="Cambria Math" charset="0"/>
                        <a:ea typeface="Microsoft YaHei" charset="-122"/>
                        <a:cs typeface="Microsoft YaHei" charset="-122"/>
                      </a:rPr>
                      <m:t>𝑏𝑎𝑡h𝑠𝑖𝑧𝑒</m:t>
                    </m:r>
                    <m:r>
                      <a:rPr kumimoji="1" lang="en-US" altLang="zh-CN" sz="2400" i="1" dirty="0" smtClean="0">
                        <a:solidFill>
                          <a:srgbClr val="09405E"/>
                        </a:solidFill>
                        <a:latin typeface="Cambria Math" charset="0"/>
                        <a:ea typeface="Microsoft YaHei" charset="-122"/>
                        <a:cs typeface="Microsoft YaHei" charset="-122"/>
                      </a:rPr>
                      <m:t> = </m:t>
                    </m:r>
                    <m:r>
                      <a:rPr kumimoji="1" lang="en-US" altLang="zh-CN" sz="2400" i="1" dirty="0" smtClean="0">
                        <a:solidFill>
                          <a:srgbClr val="09405E"/>
                        </a:solidFill>
                        <a:latin typeface="Cambria Math" charset="0"/>
                        <a:ea typeface="Microsoft YaHei" charset="-122"/>
                        <a:cs typeface="Microsoft YaHei" charset="-122"/>
                      </a:rPr>
                      <m:t>𝑁</m:t>
                    </m:r>
                    <m:r>
                      <a:rPr kumimoji="1" lang="en-US" altLang="zh-CN" sz="2400" i="1" dirty="0" smtClean="0">
                        <a:solidFill>
                          <a:srgbClr val="09405E"/>
                        </a:solidFill>
                        <a:latin typeface="Cambria Math" charset="0"/>
                        <a:ea typeface="Microsoft YaHei" charset="-122"/>
                        <a:cs typeface="Microsoft YaHei" charset="-122"/>
                      </a:rPr>
                      <m:t> = 1500</m:t>
                    </m:r>
                  </m:oMath>
                </a14:m>
                <a:r>
                  <a:rPr kumimoji="1" lang="en-US" altLang="zh-CN" sz="2400" dirty="0">
                    <a:solidFill>
                      <a:srgbClr val="09405E"/>
                    </a:solidFill>
                    <a:latin typeface="Microsoft YaHei" charset="-122"/>
                    <a:ea typeface="Microsoft YaHei" charset="-122"/>
                    <a:cs typeface="Microsoft YaHei" charset="-122"/>
                  </a:rPr>
                  <a:t>)</a:t>
                </a:r>
              </a:p>
              <a:p>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个迭代周期对模型参数只迭代</a:t>
                </a:r>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次。</a:t>
                </a:r>
                <a:endParaRPr lang="en-US" altLang="zh-CN" sz="2000" dirty="0">
                  <a:solidFill>
                    <a:srgbClr val="09405E"/>
                  </a:solidFill>
                  <a:latin typeface="Microsoft YaHei" charset="-122"/>
                  <a:ea typeface="Microsoft YaHei" charset="-122"/>
                  <a:cs typeface="Microsoft YaHei" charset="-122"/>
                </a:endParaRPr>
              </a:p>
              <a:p>
                <a:r>
                  <a:rPr lang="en-US" altLang="zh-CN" sz="2000" dirty="0">
                    <a:solidFill>
                      <a:srgbClr val="09405E"/>
                    </a:solidFill>
                    <a:latin typeface="Microsoft YaHei" charset="-122"/>
                    <a:ea typeface="Microsoft YaHei" charset="-122"/>
                    <a:cs typeface="Microsoft YaHei" charset="-122"/>
                  </a:rPr>
                  <a:t>6</a:t>
                </a:r>
                <a:r>
                  <a:rPr lang="zh-CN" altLang="en-US" sz="2000" dirty="0">
                    <a:solidFill>
                      <a:srgbClr val="09405E"/>
                    </a:solidFill>
                    <a:latin typeface="Microsoft YaHei" charset="-122"/>
                    <a:ea typeface="Microsoft YaHei" charset="-122"/>
                    <a:cs typeface="Microsoft YaHei" charset="-122"/>
                  </a:rPr>
                  <a:t>次迭代后目标函数值（训练损失）的下降趋向平稳</a:t>
                </a:r>
                <a:endParaRPr kumimoji="1" lang="en-US" altLang="zh-CN" sz="2000" dirty="0">
                  <a:solidFill>
                    <a:srgbClr val="09405E"/>
                  </a:solidFill>
                  <a:latin typeface="Microsoft YaHei" charset="-122"/>
                  <a:ea typeface="Microsoft YaHei" charset="-122"/>
                  <a:cs typeface="Microsoft YaHei" charset="-122"/>
                </a:endParaRPr>
              </a:p>
              <a:p>
                <a:r>
                  <a:rPr kumimoji="1" lang="zh-CN" altLang="en-US" sz="2000" dirty="0">
                    <a:solidFill>
                      <a:srgbClr val="09405E"/>
                    </a:solidFill>
                    <a:latin typeface="Microsoft YaHei" charset="-122"/>
                    <a:ea typeface="Microsoft YaHei" charset="-122"/>
                    <a:cs typeface="Microsoft YaHei" charset="-122"/>
                  </a:rPr>
                  <a:t> </a:t>
                </a:r>
                <a:endParaRPr lang="zh-CN" altLang="en-US" sz="2000" dirty="0">
                  <a:solidFill>
                    <a:srgbClr val="09405E"/>
                  </a:solidFill>
                  <a:latin typeface="Microsoft YaHei" charset="-122"/>
                  <a:ea typeface="Microsoft YaHei"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33984" y="3928359"/>
                <a:ext cx="3542886" cy="2369880"/>
              </a:xfrm>
              <a:prstGeom prst="rect">
                <a:avLst/>
              </a:prstGeom>
              <a:blipFill rotWithShape="0">
                <a:blip r:embed="rId3"/>
                <a:stretch>
                  <a:fillRect l="-2577" t="-4370" r="-20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94785" y="3933637"/>
                <a:ext cx="3757128" cy="2369880"/>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rPr>
                  <a:t>随机梯度下降</a:t>
                </a:r>
                <a:endParaRPr kumimoji="1" lang="en-US" altLang="zh-CN" sz="2400" dirty="0">
                  <a:solidFill>
                    <a:srgbClr val="09405E"/>
                  </a:solidFill>
                  <a:latin typeface="Microsoft YaHei" charset="-122"/>
                  <a:ea typeface="Microsoft YaHei" charset="-122"/>
                  <a:cs typeface="Microsoft YaHei" charset="-122"/>
                </a:endParaRPr>
              </a:p>
              <a:p>
                <a:r>
                  <a:rPr kumimoji="1" lang="en-US" altLang="zh-CN" sz="2400" dirty="0">
                    <a:solidFill>
                      <a:srgbClr val="09405E"/>
                    </a:solidFill>
                    <a:latin typeface="Microsoft YaHei" charset="-122"/>
                    <a:ea typeface="Microsoft YaHei" charset="-122"/>
                    <a:cs typeface="Microsoft YaHei" charset="-122"/>
                  </a:rPr>
                  <a:t>(</a:t>
                </a:r>
                <a14:m>
                  <m:oMath xmlns:m="http://schemas.openxmlformats.org/officeDocument/2006/math">
                    <m:r>
                      <a:rPr kumimoji="1" lang="en-US" altLang="zh-CN" sz="2400" i="1" dirty="0">
                        <a:solidFill>
                          <a:srgbClr val="09405E"/>
                        </a:solidFill>
                        <a:latin typeface="Cambria Math" charset="0"/>
                        <a:ea typeface="Microsoft YaHei" charset="-122"/>
                        <a:cs typeface="Microsoft YaHei" charset="-122"/>
                      </a:rPr>
                      <m:t>𝑏𝑎𝑡h𝑠𝑖𝑧𝑒</m:t>
                    </m:r>
                    <m:r>
                      <a:rPr kumimoji="1" lang="en-US" altLang="zh-CN" sz="2400" i="1" dirty="0">
                        <a:solidFill>
                          <a:srgbClr val="09405E"/>
                        </a:solidFill>
                        <a:latin typeface="Cambria Math" charset="0"/>
                        <a:ea typeface="Microsoft YaHei" charset="-122"/>
                        <a:cs typeface="Microsoft YaHei" charset="-122"/>
                      </a:rPr>
                      <m:t> =1</m:t>
                    </m:r>
                  </m:oMath>
                </a14:m>
                <a:r>
                  <a:rPr kumimoji="1" lang="en-US" altLang="zh-CN" sz="2400" dirty="0">
                    <a:solidFill>
                      <a:srgbClr val="09405E"/>
                    </a:solidFill>
                    <a:latin typeface="Microsoft YaHei" charset="-122"/>
                    <a:ea typeface="Microsoft YaHei" charset="-122"/>
                    <a:cs typeface="Microsoft YaHei" charset="-122"/>
                  </a:rPr>
                  <a:t>)</a:t>
                </a:r>
              </a:p>
              <a:p>
                <a:r>
                  <a:rPr lang="zh-CN" altLang="en-US" sz="2000" dirty="0">
                    <a:solidFill>
                      <a:srgbClr val="09405E"/>
                    </a:solidFill>
                    <a:latin typeface="Microsoft YaHei" charset="-122"/>
                    <a:ea typeface="Microsoft YaHei" charset="-122"/>
                    <a:cs typeface="Microsoft YaHei" charset="-122"/>
                  </a:rPr>
                  <a:t>每处理一个样本会更新一次模型参数</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目标函数值的下降在</a:t>
                </a:r>
                <a:r>
                  <a:rPr lang="en-US" altLang="zh-CN" sz="2000" dirty="0">
                    <a:solidFill>
                      <a:srgbClr val="09405E"/>
                    </a:solidFill>
                    <a:latin typeface="Microsoft YaHei" charset="-122"/>
                    <a:ea typeface="Microsoft YaHei" charset="-122"/>
                    <a:cs typeface="Microsoft YaHei" charset="-122"/>
                  </a:rPr>
                  <a:t>1</a:t>
                </a:r>
                <a:r>
                  <a:rPr lang="zh-CN" altLang="en-US" sz="2000" dirty="0">
                    <a:solidFill>
                      <a:srgbClr val="09405E"/>
                    </a:solidFill>
                    <a:latin typeface="Microsoft YaHei" charset="-122"/>
                    <a:ea typeface="Microsoft YaHei" charset="-122"/>
                    <a:cs typeface="Microsoft YaHei" charset="-122"/>
                  </a:rPr>
                  <a:t>个迭代周期后就变得较为平缓</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一个迭代周期耗时更多</a:t>
                </a:r>
              </a:p>
            </p:txBody>
          </p:sp>
        </mc:Choice>
        <mc:Fallback xmlns="">
          <p:sp>
            <p:nvSpPr>
              <p:cNvPr id="8" name="矩形 7"/>
              <p:cNvSpPr>
                <a:spLocks noRot="1" noChangeAspect="1" noMove="1" noResize="1" noEditPoints="1" noAdjustHandles="1" noChangeArrowheads="1" noChangeShapeType="1" noTextEdit="1"/>
              </p:cNvSpPr>
              <p:nvPr/>
            </p:nvSpPr>
            <p:spPr>
              <a:xfrm>
                <a:off x="4094785" y="3933637"/>
                <a:ext cx="3757128" cy="2369880"/>
              </a:xfrm>
              <a:prstGeom prst="rect">
                <a:avLst/>
              </a:prstGeom>
              <a:blipFill rotWithShape="0">
                <a:blip r:embed="rId4"/>
                <a:stretch>
                  <a:fillRect l="-2597" t="-4370" r="-1623" b="-3599"/>
                </a:stretch>
              </a:blipFill>
            </p:spPr>
            <p:txBody>
              <a:bodyPr/>
              <a:lstStyle/>
              <a:p>
                <a:r>
                  <a:rPr lang="zh-CN" altLang="en-US">
                    <a:noFill/>
                  </a:rPr>
                  <a:t> </a:t>
                </a:r>
              </a:p>
            </p:txBody>
          </p:sp>
        </mc:Fallback>
      </mc:AlternateContent>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23259"/>
            <a:ext cx="3962400" cy="26797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4784" y="1223259"/>
            <a:ext cx="3962400" cy="2705100"/>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7184" y="1223259"/>
            <a:ext cx="3860800" cy="2616200"/>
          </a:xfrm>
          <a:prstGeom prst="rect">
            <a:avLst/>
          </a:prstGeom>
        </p:spPr>
      </p:pic>
      <mc:AlternateContent xmlns:mc="http://schemas.openxmlformats.org/markup-compatibility/2006">
        <mc:Choice xmlns:a14="http://schemas.microsoft.com/office/drawing/2010/main" Requires="a14">
          <p:sp>
            <p:nvSpPr>
              <p:cNvPr id="14" name="矩形 13"/>
              <p:cNvSpPr/>
              <p:nvPr/>
            </p:nvSpPr>
            <p:spPr>
              <a:xfrm>
                <a:off x="8375098" y="3768296"/>
                <a:ext cx="3816901" cy="830997"/>
              </a:xfrm>
              <a:prstGeom prst="rect">
                <a:avLst/>
              </a:prstGeom>
            </p:spPr>
            <p:txBody>
              <a:bodyPr wrap="square">
                <a:spAutoFit/>
              </a:bodyPr>
              <a:lstStyle/>
              <a:p>
                <a:r>
                  <a:rPr kumimoji="1" lang="zh-CN" altLang="en-US" sz="2400" dirty="0">
                    <a:solidFill>
                      <a:srgbClr val="09405E"/>
                    </a:solidFill>
                    <a:latin typeface="Microsoft YaHei" charset="-122"/>
                    <a:ea typeface="Microsoft YaHei" charset="-122"/>
                    <a:cs typeface="Microsoft YaHei" charset="-122"/>
                  </a:rPr>
                  <a:t>小批量梯度下降</a:t>
                </a:r>
                <a:endParaRPr kumimoji="1" lang="en-US" altLang="zh-CN" sz="2400" dirty="0">
                  <a:solidFill>
                    <a:srgbClr val="09405E"/>
                  </a:solidFill>
                  <a:latin typeface="Microsoft YaHei" charset="-122"/>
                  <a:ea typeface="Microsoft YaHei" charset="-122"/>
                  <a:cs typeface="Microsoft YaHei" charset="-122"/>
                </a:endParaRPr>
              </a:p>
              <a:p>
                <a:r>
                  <a:rPr kumimoji="1" lang="en-US" altLang="zh-CN" sz="2400" dirty="0">
                    <a:solidFill>
                      <a:srgbClr val="09405E"/>
                    </a:solidFill>
                    <a:latin typeface="Microsoft YaHei" charset="-122"/>
                    <a:ea typeface="Microsoft YaHei" charset="-122"/>
                    <a:cs typeface="Microsoft YaHei" charset="-122"/>
                  </a:rPr>
                  <a:t>(</a:t>
                </a:r>
                <a14:m>
                  <m:oMath xmlns:m="http://schemas.openxmlformats.org/officeDocument/2006/math">
                    <m:r>
                      <a:rPr kumimoji="1" lang="en-US" altLang="zh-CN" sz="2400" i="1" dirty="0">
                        <a:solidFill>
                          <a:srgbClr val="09405E"/>
                        </a:solidFill>
                        <a:latin typeface="Cambria Math" charset="0"/>
                        <a:ea typeface="Microsoft YaHei" charset="-122"/>
                        <a:cs typeface="Microsoft YaHei" charset="-122"/>
                      </a:rPr>
                      <m:t>𝑏𝑎𝑡h𝑠𝑖𝑧𝑒</m:t>
                    </m:r>
                    <m:r>
                      <a:rPr kumimoji="1" lang="en-US" altLang="zh-CN" sz="2400" i="1" dirty="0">
                        <a:solidFill>
                          <a:srgbClr val="09405E"/>
                        </a:solidFill>
                        <a:latin typeface="Cambria Math" charset="0"/>
                        <a:ea typeface="Microsoft YaHei" charset="-122"/>
                        <a:cs typeface="Microsoft YaHei" charset="-122"/>
                      </a:rPr>
                      <m:t> =10</m:t>
                    </m:r>
                  </m:oMath>
                </a14:m>
                <a:r>
                  <a:rPr kumimoji="1" lang="en-US" altLang="zh-CN" sz="2400" dirty="0">
                    <a:solidFill>
                      <a:srgbClr val="09405E"/>
                    </a:solidFill>
                    <a:latin typeface="Microsoft YaHei" charset="-122"/>
                    <a:ea typeface="Microsoft YaHei" charset="-122"/>
                    <a:cs typeface="Microsoft YaHei" charset="-122"/>
                  </a:rPr>
                  <a:t>)</a:t>
                </a:r>
              </a:p>
            </p:txBody>
          </p:sp>
        </mc:Choice>
        <mc:Fallback>
          <p:sp>
            <p:nvSpPr>
              <p:cNvPr id="14" name="矩形 13"/>
              <p:cNvSpPr>
                <a:spLocks noRot="1" noChangeAspect="1" noMove="1" noResize="1" noEditPoints="1" noAdjustHandles="1" noChangeArrowheads="1" noChangeShapeType="1" noTextEdit="1"/>
              </p:cNvSpPr>
              <p:nvPr/>
            </p:nvSpPr>
            <p:spPr>
              <a:xfrm>
                <a:off x="8375098" y="3768296"/>
                <a:ext cx="3816901" cy="830997"/>
              </a:xfrm>
              <a:prstGeom prst="rect">
                <a:avLst/>
              </a:prstGeom>
              <a:blipFill>
                <a:blip r:embed="rId8"/>
                <a:stretch>
                  <a:fillRect l="-2649" t="-6061" b="-16667"/>
                </a:stretch>
              </a:blipFill>
            </p:spPr>
            <p:txBody>
              <a:bodyPr/>
              <a:lstStyle/>
              <a:p>
                <a:r>
                  <a:rPr lang="zh-CN" altLang="en-US">
                    <a:noFill/>
                  </a:rPr>
                  <a:t> </a:t>
                </a:r>
              </a:p>
            </p:txBody>
          </p:sp>
        </mc:Fallback>
      </mc:AlternateContent>
      <p:sp>
        <p:nvSpPr>
          <p:cNvPr id="13" name="矩形 12"/>
          <p:cNvSpPr/>
          <p:nvPr/>
        </p:nvSpPr>
        <p:spPr>
          <a:xfrm>
            <a:off x="154610" y="6405070"/>
            <a:ext cx="9832974" cy="369332"/>
          </a:xfrm>
          <a:prstGeom prst="rect">
            <a:avLst/>
          </a:prstGeom>
        </p:spPr>
        <p:txBody>
          <a:bodyPr wrap="square">
            <a:spAutoFit/>
          </a:bodyPr>
          <a:lstStyle/>
          <a:p>
            <a:r>
              <a:rPr lang="zh-CN" altLang="en-US"/>
              <a:t>https://tangshusen.me/Dive-into-DL-PyTorch/#/chapter07_optimization/7.3_minibatch-sgd</a:t>
            </a:r>
          </a:p>
        </p:txBody>
      </p:sp>
    </p:spTree>
    <p:extLst>
      <p:ext uri="{BB962C8B-B14F-4D97-AF65-F5344CB8AC3E}">
        <p14:creationId xmlns:p14="http://schemas.microsoft.com/office/powerpoint/2010/main" val="1488033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descr="page14image41524960">
            <a:extLst>
              <a:ext uri="{FF2B5EF4-FFF2-40B4-BE49-F238E27FC236}">
                <a16:creationId xmlns:a16="http://schemas.microsoft.com/office/drawing/2014/main" id="{9D2926A7-EF19-4C4A-9ACE-F946D1F65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878" y="0"/>
            <a:ext cx="2412122" cy="2648605"/>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sz="quarter" idx="10"/>
          </p:nvPr>
        </p:nvSpPr>
        <p:spPr>
          <a:xfrm>
            <a:off x="630238" y="1147763"/>
            <a:ext cx="11178134" cy="5237271"/>
          </a:xfrm>
        </p:spPr>
        <p:txBody>
          <a:bodyPr/>
          <a:lstStyle/>
          <a:p>
            <a:r>
              <a:rPr kumimoji="1" lang="zh-CN" altLang="en-US" dirty="0"/>
              <a:t>另外可能由于</a:t>
            </a:r>
            <a:r>
              <a:rPr kumimoji="1" lang="en-US" altLang="zh-CN" dirty="0"/>
              <a:t>SGD</a:t>
            </a:r>
            <a:r>
              <a:rPr kumimoji="1" lang="zh-CN" altLang="en-US" dirty="0"/>
              <a:t>在学习中增加了噪声，有正则化的效果。</a:t>
            </a:r>
            <a:endParaRPr kumimoji="1" lang="en-US" altLang="zh-CN" dirty="0"/>
          </a:p>
          <a:p>
            <a:pPr lvl="1"/>
            <a:r>
              <a:rPr lang="zh-CN" altLang="en-US" dirty="0"/>
              <a:t> 扰动可以帮助逃离鞍点 </a:t>
            </a:r>
            <a:endParaRPr lang="en-US" altLang="zh-CN" dirty="0"/>
          </a:p>
          <a:p>
            <a:pPr lvl="1"/>
            <a:endParaRPr kumimoji="1" lang="en-US" altLang="zh-CN" dirty="0"/>
          </a:p>
          <a:p>
            <a:r>
              <a:rPr kumimoji="1" lang="zh-CN" altLang="en-US" dirty="0"/>
              <a:t>在某些硬件上使用特定大小的数组时，运行时间会更少。尤其是在使用</a:t>
            </a:r>
            <a:r>
              <a:rPr kumimoji="1" lang="en-US" altLang="zh-CN" dirty="0"/>
              <a:t>GPU</a:t>
            </a:r>
            <a:r>
              <a:rPr kumimoji="1" lang="zh-CN" altLang="en-US" dirty="0"/>
              <a:t>时，通常使用</a:t>
            </a:r>
            <a:r>
              <a:rPr kumimoji="1" lang="en-US" altLang="zh-CN" dirty="0"/>
              <a:t>2</a:t>
            </a:r>
            <a:r>
              <a:rPr kumimoji="1" lang="zh-CN" altLang="en-US" dirty="0"/>
              <a:t>的幂数作为批量大小可以获得更少的运行时间。</a:t>
            </a:r>
            <a:endParaRPr kumimoji="1" lang="en-US" altLang="zh-CN" dirty="0"/>
          </a:p>
          <a:p>
            <a:r>
              <a:rPr kumimoji="1" lang="zh-CN" altLang="en-US" dirty="0"/>
              <a:t>如果批量处理中的所有样本可以并行地处理（通常确是如此），则内存消耗和批量大小会正比。</a:t>
            </a:r>
            <a:r>
              <a:rPr lang="zh-CN" altLang="en-US" dirty="0"/>
              <a:t>对于很多硬件设施，这是批量大小的限制因素。</a:t>
            </a:r>
            <a:endParaRPr kumimoji="1" lang="zh-CN" altLang="en-US" dirty="0"/>
          </a:p>
        </p:txBody>
      </p:sp>
      <p:sp>
        <p:nvSpPr>
          <p:cNvPr id="3" name="标题 2"/>
          <p:cNvSpPr>
            <a:spLocks noGrp="1"/>
          </p:cNvSpPr>
          <p:nvPr>
            <p:ph type="title"/>
          </p:nvPr>
        </p:nvSpPr>
        <p:spPr/>
        <p:txBody>
          <a:bodyPr/>
          <a:lstStyle/>
          <a:p>
            <a:r>
              <a:rPr lang="en-US" altLang="zh-CN" dirty="0"/>
              <a:t>Mini-batch SGD</a:t>
            </a:r>
            <a:endParaRPr kumimoji="1" lang="zh-CN" altLang="en-US" dirty="0"/>
          </a:p>
        </p:txBody>
      </p:sp>
      <p:pic>
        <p:nvPicPr>
          <p:cNvPr id="50181" name="Picture 5" descr="page14image41524544">
            <a:extLst>
              <a:ext uri="{FF2B5EF4-FFF2-40B4-BE49-F238E27FC236}">
                <a16:creationId xmlns:a16="http://schemas.microsoft.com/office/drawing/2014/main" id="{86106ABE-3706-E645-B58F-A90C88827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981" y="1147763"/>
            <a:ext cx="241300" cy="2032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44A3ECF-BD7C-B04E-A7C0-8C05B32923FF}"/>
              </a:ext>
            </a:extLst>
          </p:cNvPr>
          <p:cNvSpPr txBox="1"/>
          <p:nvPr/>
        </p:nvSpPr>
        <p:spPr>
          <a:xfrm>
            <a:off x="9947983" y="20764"/>
            <a:ext cx="1665996" cy="646331"/>
          </a:xfrm>
          <a:prstGeom prst="rect">
            <a:avLst/>
          </a:prstGeom>
          <a:noFill/>
        </p:spPr>
        <p:txBody>
          <a:bodyPr wrap="square" rtlCol="0">
            <a:spAutoFit/>
          </a:bodyPr>
          <a:lstStyle/>
          <a:p>
            <a:r>
              <a:rPr kumimoji="1" lang="zh-CN" altLang="en-US" dirty="0"/>
              <a:t>扰动小球，可能使小球滑落</a:t>
            </a:r>
          </a:p>
        </p:txBody>
      </p:sp>
    </p:spTree>
    <p:extLst>
      <p:ext uri="{BB962C8B-B14F-4D97-AF65-F5344CB8AC3E}">
        <p14:creationId xmlns:p14="http://schemas.microsoft.com/office/powerpoint/2010/main" val="10515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小批量</a:t>
            </a:r>
            <a:r>
              <a:rPr kumimoji="1" lang="ja-JP" altLang="en-US" sz="2400" kern="1200" dirty="0">
                <a:solidFill>
                  <a:schemeClr val="bg1">
                    <a:lumMod val="65000"/>
                  </a:schemeClr>
                </a:solidFill>
                <a:latin typeface="Microsoft YaHei" charset="-122"/>
                <a:ea typeface="Microsoft YaHei" charset="-122"/>
                <a:cs typeface="Microsoft YaHei" charset="-122"/>
              </a:rPr>
              <a:t>随机</a:t>
            </a:r>
            <a:r>
              <a:rPr kumimoji="1" lang="zh-CN" altLang="en-US" sz="2400" kern="1200" dirty="0">
                <a:solidFill>
                  <a:schemeClr val="bg1">
                    <a:lumMod val="65000"/>
                  </a:schemeClr>
                </a:solidFill>
                <a:latin typeface="Microsoft YaHei" charset="-122"/>
                <a:ea typeface="Microsoft YaHei" charset="-122"/>
                <a:cs typeface="Microsoft YaHei" charset="-122"/>
              </a:rPr>
              <a:t>梯度下降</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自适应梯度方向（动量法）</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自适应学习率</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参数初始化</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solidFill>
                  <a:schemeClr val="bg1">
                    <a:lumMod val="65000"/>
                  </a:schemeClr>
                </a:solidFill>
                <a:latin typeface="Microsoft YaHei" charset="-122"/>
                <a:ea typeface="Microsoft YaHei" charset="-122"/>
                <a:cs typeface="Microsoft YaHei" charset="-122"/>
              </a:rPr>
              <a:t>抗过拟合策略</a:t>
            </a:r>
            <a:endParaRPr kumimoji="1" lang="en-US" altLang="zh-CN" sz="2800" dirty="0">
              <a:solidFill>
                <a:schemeClr val="bg1">
                  <a:lumMod val="65000"/>
                </a:schemeClr>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2058150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8001914" y="511525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7670877" y="479873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6066662" y="4091438"/>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4331794" y="4079736"/>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2826268" y="299351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2934328" y="584234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内容占位符 3"/>
          <p:cNvSpPr>
            <a:spLocks noGrp="1"/>
          </p:cNvSpPr>
          <p:nvPr>
            <p:ph sz="quarter" idx="10"/>
          </p:nvPr>
        </p:nvSpPr>
        <p:spPr>
          <a:xfrm>
            <a:off x="690429" y="849149"/>
            <a:ext cx="10752465" cy="5237271"/>
          </a:xfrm>
        </p:spPr>
        <p:txBody>
          <a:bodyPr/>
          <a:lstStyle/>
          <a:p>
            <a:r>
              <a:rPr kumimoji="1" lang="zh-CN" altLang="en-US" dirty="0"/>
              <a:t>梯度下降法在有些地方（</a:t>
            </a:r>
            <a:r>
              <a:rPr kumimoji="1" lang="en-US" altLang="zh-CN" dirty="0"/>
              <a:t>Hessian</a:t>
            </a:r>
            <a:r>
              <a:rPr kumimoji="1" lang="zh-CN" altLang="en-US" dirty="0"/>
              <a:t>矩阵病态）进展缓慢</a:t>
            </a:r>
          </a:p>
        </p:txBody>
      </p:sp>
      <p:sp>
        <p:nvSpPr>
          <p:cNvPr id="2" name="標題 1"/>
          <p:cNvSpPr>
            <a:spLocks noGrp="1"/>
          </p:cNvSpPr>
          <p:nvPr>
            <p:ph type="title"/>
          </p:nvPr>
        </p:nvSpPr>
        <p:spPr/>
        <p:txBody>
          <a:bodyPr/>
          <a:lstStyle/>
          <a:p>
            <a:r>
              <a:rPr lang="zh-CN" altLang="en-US" dirty="0"/>
              <a:t>梯度下降</a:t>
            </a:r>
            <a:endParaRPr lang="zh-TW" altLang="en-US" dirty="0"/>
          </a:p>
        </p:txBody>
      </p:sp>
      <p:sp>
        <p:nvSpPr>
          <p:cNvPr id="6" name="手繪多邊形 5"/>
          <p:cNvSpPr/>
          <p:nvPr/>
        </p:nvSpPr>
        <p:spPr>
          <a:xfrm>
            <a:off x="2124809" y="1938565"/>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750140" y="400153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1935176" y="598406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2353408" y="1830419"/>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086599" y="1820384"/>
            <a:ext cx="968272" cy="830997"/>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目标函数</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7" name="文字方塊 16"/>
              <p:cNvSpPr txBox="1"/>
              <p:nvPr/>
            </p:nvSpPr>
            <p:spPr>
              <a:xfrm>
                <a:off x="3722531" y="6156682"/>
                <a:ext cx="5195774"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网络参数</a:t>
                </a:r>
                <a:r>
                  <a:rPr lang="en-US" altLang="zh-TW" sz="2400" dirty="0">
                    <a:latin typeface="Microsoft YaHei" charset="-122"/>
                    <a:ea typeface="Microsoft YaHei" charset="-122"/>
                    <a:cs typeface="Microsoft YaHei" charset="-122"/>
                  </a:rPr>
                  <a:t> </a:t>
                </a:r>
                <a14:m>
                  <m:oMath xmlns:m="http://schemas.openxmlformats.org/officeDocument/2006/math">
                    <m:r>
                      <a:rPr lang="en-US" altLang="zh-TW" sz="2400" i="1" dirty="0" smtClean="0">
                        <a:latin typeface="Cambria Math" charset="0"/>
                        <a:ea typeface="Microsoft YaHei" charset="-122"/>
                        <a:cs typeface="Microsoft YaHei" charset="-122"/>
                      </a:rPr>
                      <m:t>𝑤</m:t>
                    </m:r>
                  </m:oMath>
                </a14:m>
                <a:endParaRPr lang="zh-TW" altLang="en-US" sz="2400" dirty="0">
                  <a:latin typeface="Microsoft YaHei" charset="-122"/>
                  <a:ea typeface="Microsoft YaHei" charset="-122"/>
                  <a:cs typeface="Microsoft YaHei" charset="-122"/>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3722531" y="6156682"/>
                <a:ext cx="5195774" cy="461665"/>
              </a:xfrm>
              <a:prstGeom prst="rect">
                <a:avLst/>
              </a:prstGeom>
              <a:blipFill rotWithShape="0">
                <a:blip r:embed="rId3"/>
                <a:stretch>
                  <a:fillRect t="-10526" b="-28947"/>
                </a:stretch>
              </a:blipFill>
            </p:spPr>
            <p:txBody>
              <a:bodyPr/>
              <a:lstStyle/>
              <a:p>
                <a:r>
                  <a:rPr lang="zh-CN" altLang="en-US">
                    <a:noFill/>
                  </a:rPr>
                  <a:t> </a:t>
                </a:r>
              </a:p>
            </p:txBody>
          </p:sp>
        </mc:Fallback>
      </mc:AlternateContent>
      <p:sp>
        <p:nvSpPr>
          <p:cNvPr id="11" name="文字方塊 10"/>
          <p:cNvSpPr txBox="1"/>
          <p:nvPr/>
        </p:nvSpPr>
        <p:spPr>
          <a:xfrm>
            <a:off x="3737390" y="1974273"/>
            <a:ext cx="2549506"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800" dirty="0">
                <a:latin typeface="Microsoft YaHei" charset="-122"/>
                <a:ea typeface="Microsoft YaHei" charset="-122"/>
                <a:cs typeface="Microsoft YaHei" charset="-122"/>
              </a:rPr>
              <a:t>平坦区域很慢</a:t>
            </a:r>
            <a:endParaRPr lang="zh-TW" altLang="en-US" sz="2800" dirty="0">
              <a:latin typeface="Microsoft YaHei" charset="-122"/>
              <a:ea typeface="Microsoft YaHei" charset="-122"/>
              <a:cs typeface="Microsoft YaHei" charset="-122"/>
            </a:endParaRPr>
          </a:p>
        </p:txBody>
      </p:sp>
      <p:sp>
        <p:nvSpPr>
          <p:cNvPr id="22" name="文字方塊 21"/>
          <p:cNvSpPr txBox="1"/>
          <p:nvPr/>
        </p:nvSpPr>
        <p:spPr>
          <a:xfrm>
            <a:off x="7243185" y="3637122"/>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latin typeface="Microsoft YaHei" charset="-122"/>
                <a:ea typeface="Microsoft YaHei" charset="-122"/>
                <a:cs typeface="Microsoft YaHei" charset="-122"/>
              </a:rPr>
              <a:t>陷入局部最小值</a:t>
            </a:r>
            <a:endParaRPr lang="zh-TW" altLang="en-US" sz="2800" dirty="0">
              <a:latin typeface="Microsoft YaHei" charset="-122"/>
              <a:ea typeface="Microsoft YaHei" charset="-122"/>
              <a:cs typeface="Microsoft YaHei" charset="-122"/>
            </a:endParaRPr>
          </a:p>
        </p:txBody>
      </p:sp>
      <p:sp>
        <p:nvSpPr>
          <p:cNvPr id="21" name="橢圓 20"/>
          <p:cNvSpPr/>
          <p:nvPr/>
        </p:nvSpPr>
        <p:spPr>
          <a:xfrm>
            <a:off x="2533471" y="26769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7940576" y="5387241"/>
                <a:ext cx="1846967"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ea typeface="Cambria Math" panose="02040503050406030204" pitchFamily="18" charset="0"/>
                        </a:rPr>
                        <m:t>𝜕</m:t>
                      </m:r>
                      <m:r>
                        <a:rPr lang="en-US" altLang="zh-TW" sz="2400" b="0" i="1" smtClean="0">
                          <a:latin typeface="Cambria Math" charset="0"/>
                          <a:ea typeface="Cambria Math" panose="02040503050406030204" pitchFamily="18" charset="0"/>
                        </a:rPr>
                        <m:t>𝐽</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7940576" y="5387241"/>
                <a:ext cx="1846967" cy="453137"/>
              </a:xfrm>
              <a:prstGeom prst="rect">
                <a:avLst/>
              </a:prstGeom>
              <a:blipFill rotWithShape="0">
                <a:blip r:embed="rId4"/>
                <a:stretch>
                  <a:fillRect/>
                </a:stretch>
              </a:blipFill>
            </p:spPr>
            <p:txBody>
              <a:bodyPr/>
              <a:lstStyle/>
              <a:p>
                <a:r>
                  <a:rPr lang="zh-CN" altLang="en-US">
                    <a:noFill/>
                  </a:rPr>
                  <a:t> </a:t>
                </a:r>
              </a:p>
            </p:txBody>
          </p:sp>
        </mc:Fallback>
      </mc:AlternateContent>
      <p:sp>
        <p:nvSpPr>
          <p:cNvPr id="30" name="橢圓 29"/>
          <p:cNvSpPr/>
          <p:nvPr/>
        </p:nvSpPr>
        <p:spPr>
          <a:xfrm>
            <a:off x="4015271" y="387634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5844922" y="2848042"/>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800" dirty="0">
                <a:latin typeface="Microsoft YaHei" charset="-122"/>
                <a:ea typeface="Microsoft YaHei" charset="-122"/>
                <a:cs typeface="Microsoft YaHei" charset="-122"/>
              </a:rPr>
              <a:t>陷入鞍点</a:t>
            </a:r>
            <a:endParaRPr lang="zh-TW" altLang="en-US" sz="2800" dirty="0">
              <a:latin typeface="Microsoft YaHei" charset="-122"/>
              <a:ea typeface="Microsoft YaHei" charset="-122"/>
              <a:cs typeface="Microsoft YaHei" charset="-122"/>
            </a:endParaRPr>
          </a:p>
        </p:txBody>
      </p:sp>
      <p:cxnSp>
        <p:nvCxnSpPr>
          <p:cNvPr id="34" name="直線單箭頭接點 33"/>
          <p:cNvCxnSpPr>
            <a:stCxn id="24" idx="7"/>
          </p:cNvCxnSpPr>
          <p:nvPr/>
        </p:nvCxnSpPr>
        <p:spPr>
          <a:xfrm flipV="1">
            <a:off x="8211216" y="416034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227879" y="3310039"/>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4555610" y="2497493"/>
            <a:ext cx="456533" cy="14715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5085916" y="5321862"/>
                <a:ext cx="2126544"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ea typeface="Cambria Math" panose="02040503050406030204" pitchFamily="18" charset="0"/>
                        </a:rPr>
                        <m:t>𝜕</m:t>
                      </m:r>
                      <m:r>
                        <a:rPr lang="en-US" altLang="zh-TW" sz="2400" b="0" i="1" smtClean="0">
                          <a:latin typeface="Cambria Math" charset="0"/>
                          <a:ea typeface="Cambria Math" panose="02040503050406030204" pitchFamily="18" charset="0"/>
                        </a:rPr>
                        <m:t>𝐽</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085916" y="5321862"/>
                <a:ext cx="2126544" cy="45313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3299128" y="4508508"/>
                <a:ext cx="2089392"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ea typeface="Cambria Math" panose="02040503050406030204" pitchFamily="18" charset="0"/>
                        </a:rPr>
                        <m:t>𝜕</m:t>
                      </m:r>
                      <m:r>
                        <a:rPr lang="en-US" altLang="zh-TW" sz="2400" b="0" i="1" smtClean="0">
                          <a:latin typeface="Cambria Math" charset="0"/>
                          <a:ea typeface="Cambria Math" panose="02040503050406030204" pitchFamily="18" charset="0"/>
                        </a:rPr>
                        <m:t>𝐽</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299128" y="4508508"/>
                <a:ext cx="2089392" cy="453137"/>
              </a:xfrm>
              <a:prstGeom prst="rect">
                <a:avLst/>
              </a:prstGeom>
              <a:blipFill rotWithShape="0">
                <a:blip r:embed="rId6"/>
                <a:stretch>
                  <a:fillRect/>
                </a:stretch>
              </a:blipFill>
            </p:spPr>
            <p:txBody>
              <a:bodyPr/>
              <a:lstStyle/>
              <a:p>
                <a:r>
                  <a:rPr lang="zh-CN" altLang="en-US">
                    <a:noFill/>
                  </a:rPr>
                  <a:t> </a:t>
                </a:r>
              </a:p>
            </p:txBody>
          </p:sp>
        </mc:Fallback>
      </mc:AlternateContent>
      <p:sp>
        <p:nvSpPr>
          <p:cNvPr id="35" name="橢圓 34"/>
          <p:cNvSpPr/>
          <p:nvPr/>
        </p:nvSpPr>
        <p:spPr>
          <a:xfrm>
            <a:off x="2718211" y="58760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4230139" y="587030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5958605" y="584585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899850" y="585405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9122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39447</TotalTime>
  <Pages>0</Pages>
  <Words>5976</Words>
  <Characters>0</Characters>
  <Application>Microsoft Macintosh PowerPoint</Application>
  <DocSecurity>0</DocSecurity>
  <PresentationFormat>宽屏</PresentationFormat>
  <Lines>0</Lines>
  <Paragraphs>753</Paragraphs>
  <Slides>58</Slides>
  <Notes>40</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58</vt:i4>
      </vt:variant>
    </vt:vector>
  </HeadingPairs>
  <TitlesOfParts>
    <vt:vector size="75" baseType="lpstr">
      <vt:lpstr>-apple-system</vt:lpstr>
      <vt:lpstr>等线</vt:lpstr>
      <vt:lpstr>SimHei</vt:lpstr>
      <vt:lpstr>微软雅黑</vt:lpstr>
      <vt:lpstr>微软雅黑</vt:lpstr>
      <vt:lpstr>Arial</vt:lpstr>
      <vt:lpstr>Calibri</vt:lpstr>
      <vt:lpstr>Calibri Light</vt:lpstr>
      <vt:lpstr>Cambria Math</vt:lpstr>
      <vt:lpstr>Courier New</vt:lpstr>
      <vt:lpstr>Tahoma</vt:lpstr>
      <vt:lpstr>Times New Roman</vt:lpstr>
      <vt:lpstr>Wingdings</vt:lpstr>
      <vt:lpstr>3_Office 主题</vt:lpstr>
      <vt:lpstr>1_Office 主题</vt:lpstr>
      <vt:lpstr>Office 主题</vt:lpstr>
      <vt:lpstr>Equation</vt:lpstr>
      <vt:lpstr>PowerPoint 演示文稿</vt:lpstr>
      <vt:lpstr>PowerPoint 演示文稿</vt:lpstr>
      <vt:lpstr>深度模型训练</vt:lpstr>
      <vt:lpstr>回忆：梯度下降</vt:lpstr>
      <vt:lpstr>梯度计算：Mini-batch SGD</vt:lpstr>
      <vt:lpstr>例：小批处理梯度下降</vt:lpstr>
      <vt:lpstr>Mini-batch SGD</vt:lpstr>
      <vt:lpstr>深度模型训练</vt:lpstr>
      <vt:lpstr>梯度下降</vt:lpstr>
      <vt:lpstr>物理世界中 ……</vt:lpstr>
      <vt:lpstr>回忆：朴素梯度下降</vt:lpstr>
      <vt:lpstr>移动方向：动量法</vt:lpstr>
      <vt:lpstr>动量法</vt:lpstr>
      <vt:lpstr>动量法</vt:lpstr>
      <vt:lpstr>Nesterov动量法</vt:lpstr>
      <vt:lpstr>动量法比较</vt:lpstr>
      <vt:lpstr>动量法比较</vt:lpstr>
      <vt:lpstr>深度模型训练</vt:lpstr>
      <vt:lpstr>学习率</vt:lpstr>
      <vt:lpstr>自适应学习率</vt:lpstr>
      <vt:lpstr>RMSProp/ AdaDelta</vt:lpstr>
      <vt:lpstr>Adam（ Adaptive Moment Estimation ）</vt:lpstr>
      <vt:lpstr>Nadam</vt:lpstr>
      <vt:lpstr>各种改进的梯度下降法的可视化结果</vt:lpstr>
      <vt:lpstr>优化方法</vt:lpstr>
      <vt:lpstr>深度模型训练</vt:lpstr>
      <vt:lpstr>权重初始化</vt:lpstr>
      <vt:lpstr>网络权重参数初始化</vt:lpstr>
      <vt:lpstr>随机数初始化 </vt:lpstr>
      <vt:lpstr>每层输出和梯度的方差</vt:lpstr>
      <vt:lpstr>每层输出和梯度的方差</vt:lpstr>
      <vt:lpstr>每层输出和梯度的方差</vt:lpstr>
      <vt:lpstr>Xavier初始化 </vt:lpstr>
      <vt:lpstr>He初始化</vt:lpstr>
      <vt:lpstr>Batch Normalization (BN)</vt:lpstr>
      <vt:lpstr>回忆：特征标准化</vt:lpstr>
      <vt:lpstr>隐含层?</vt:lpstr>
      <vt:lpstr>Batch normalization</vt:lpstr>
      <vt:lpstr>Batch normalization</vt:lpstr>
      <vt:lpstr>Batch normalization</vt:lpstr>
      <vt:lpstr>Batch Normalization </vt:lpstr>
      <vt:lpstr>Batch normalization</vt:lpstr>
      <vt:lpstr>Batch normalization的好处</vt:lpstr>
      <vt:lpstr>预训练 </vt:lpstr>
      <vt:lpstr>模型初始化建议</vt:lpstr>
      <vt:lpstr>深度模型训练</vt:lpstr>
      <vt:lpstr>Early Stopping</vt:lpstr>
      <vt:lpstr>正则（Regularization）</vt:lpstr>
      <vt:lpstr>Dropout</vt:lpstr>
      <vt:lpstr>Dropout</vt:lpstr>
      <vt:lpstr>Dropout – 直觉解释</vt:lpstr>
      <vt:lpstr>Dropout：可视为一种集成学习</vt:lpstr>
      <vt:lpstr>Dropout ：可视为一种集成学习</vt:lpstr>
      <vt:lpstr>Dropout ：可视为一种集成学习</vt:lpstr>
      <vt:lpstr>Dropout ：可视为一种集成学习</vt:lpstr>
      <vt:lpstr>Dropout 小结</vt:lpstr>
      <vt:lpstr>Debug 网络—— 观察loss curve</vt:lpstr>
      <vt:lpstr>Debug 网络—— 观察train/val accuracy</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845</cp:revision>
  <dcterms:created xsi:type="dcterms:W3CDTF">2014-06-29T11:45:14Z</dcterms:created>
  <dcterms:modified xsi:type="dcterms:W3CDTF">2022-12-28T05:06:39Z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